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6"/>
  </p:notesMasterIdLst>
  <p:sldIdLst>
    <p:sldId id="256" r:id="rId2"/>
    <p:sldId id="302" r:id="rId3"/>
    <p:sldId id="285" r:id="rId4"/>
    <p:sldId id="297" r:id="rId5"/>
    <p:sldId id="257" r:id="rId6"/>
    <p:sldId id="268" r:id="rId7"/>
    <p:sldId id="269" r:id="rId8"/>
    <p:sldId id="307" r:id="rId9"/>
    <p:sldId id="309" r:id="rId10"/>
    <p:sldId id="308" r:id="rId11"/>
    <p:sldId id="314" r:id="rId12"/>
    <p:sldId id="310" r:id="rId13"/>
    <p:sldId id="312" r:id="rId14"/>
    <p:sldId id="313" r:id="rId15"/>
    <p:sldId id="315" r:id="rId16"/>
    <p:sldId id="321" r:id="rId17"/>
    <p:sldId id="317" r:id="rId18"/>
    <p:sldId id="318" r:id="rId19"/>
    <p:sldId id="316" r:id="rId20"/>
    <p:sldId id="319" r:id="rId21"/>
    <p:sldId id="322" r:id="rId22"/>
    <p:sldId id="320" r:id="rId23"/>
    <p:sldId id="323" r:id="rId24"/>
    <p:sldId id="266"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342" autoAdjust="0"/>
    <p:restoredTop sz="94660"/>
  </p:normalViewPr>
  <p:slideViewPr>
    <p:cSldViewPr snapToGrid="0">
      <p:cViewPr varScale="1">
        <p:scale>
          <a:sx n="86" d="100"/>
          <a:sy n="86" d="100"/>
        </p:scale>
        <p:origin x="720"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hdphoto1.wdp>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p4>
</file>

<file path=ppt/media/media2.mp4>
</file>

<file path=ppt/media/media3.mp4>
</file>

<file path=ppt/media/media4.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851A01D-3EBA-4462-9EC5-27D7043AE6A3}" type="datetimeFigureOut">
              <a:rPr lang="en-US" smtClean="0"/>
              <a:t>5/20/2020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0C3F40A-1029-4DCE-BB8C-5A529BB8476A}" type="slidenum">
              <a:rPr lang="en-US" smtClean="0"/>
              <a:t>‹#›</a:t>
            </a:fld>
            <a:endParaRPr lang="en-US"/>
          </a:p>
        </p:txBody>
      </p:sp>
    </p:spTree>
    <p:extLst>
      <p:ext uri="{BB962C8B-B14F-4D97-AF65-F5344CB8AC3E}">
        <p14:creationId xmlns:p14="http://schemas.microsoft.com/office/powerpoint/2010/main" val="13554837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7"/>
          <p:cNvSpPr>
            <a:spLocks noGrp="1" noChangeArrowheads="1"/>
          </p:cNvSpPr>
          <p:nvPr>
            <p:ph type="sldNum" sz="quarter" idx="5"/>
          </p:nvPr>
        </p:nvSpPr>
        <p:spPr>
          <a:noFill/>
        </p:spPr>
        <p:txBody>
          <a:bodyPr/>
          <a:lstStyle>
            <a:lvl1pPr>
              <a:defRPr>
                <a:solidFill>
                  <a:schemeClr val="tx1"/>
                </a:solidFill>
                <a:latin typeface="Tahoma" panose="020B0604030504040204" pitchFamily="34" charset="0"/>
              </a:defRPr>
            </a:lvl1pPr>
            <a:lvl2pPr marL="742950" indent="-285750">
              <a:defRPr>
                <a:solidFill>
                  <a:schemeClr val="tx1"/>
                </a:solidFill>
                <a:latin typeface="Tahoma" panose="020B0604030504040204" pitchFamily="34" charset="0"/>
              </a:defRPr>
            </a:lvl2pPr>
            <a:lvl3pPr marL="1143000" indent="-228600">
              <a:defRPr>
                <a:solidFill>
                  <a:schemeClr val="tx1"/>
                </a:solidFill>
                <a:latin typeface="Tahoma" panose="020B0604030504040204" pitchFamily="34" charset="0"/>
              </a:defRPr>
            </a:lvl3pPr>
            <a:lvl4pPr marL="1600200" indent="-228600">
              <a:defRPr>
                <a:solidFill>
                  <a:schemeClr val="tx1"/>
                </a:solidFill>
                <a:latin typeface="Tahoma" panose="020B0604030504040204" pitchFamily="34" charset="0"/>
              </a:defRPr>
            </a:lvl4pPr>
            <a:lvl5pPr marL="2057400" indent="-22860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fld id="{E39AF7BB-2B75-49EC-ABE5-820577A643CB}" type="slidenum">
              <a:rPr lang="en-US" altLang="en-US" smtClean="0">
                <a:latin typeface="Arial" panose="020B0604020202020204" pitchFamily="34" charset="0"/>
              </a:rPr>
              <a:pPr/>
              <a:t>8</a:t>
            </a:fld>
            <a:endParaRPr lang="en-US" altLang="en-US" smtClean="0">
              <a:latin typeface="Arial" panose="020B0604020202020204" pitchFamily="34" charset="0"/>
            </a:endParaRPr>
          </a:p>
        </p:txBody>
      </p:sp>
      <p:sp>
        <p:nvSpPr>
          <p:cNvPr id="30723" name="Rectangle 2"/>
          <p:cNvSpPr>
            <a:spLocks noGrp="1" noRot="1" noChangeAspect="1" noChangeArrowheads="1" noTextEdit="1"/>
          </p:cNvSpPr>
          <p:nvPr>
            <p:ph type="sldImg"/>
          </p:nvPr>
        </p:nvSpPr>
        <p:spPr>
          <a:ln/>
        </p:spPr>
      </p:sp>
      <p:sp>
        <p:nvSpPr>
          <p:cNvPr id="30724" name="Rectangle 3"/>
          <p:cNvSpPr>
            <a:spLocks noGrp="1" noChangeArrowheads="1"/>
          </p:cNvSpPr>
          <p:nvPr>
            <p:ph type="body" idx="1"/>
          </p:nvPr>
        </p:nvSpPr>
        <p:spPr>
          <a:noFill/>
        </p:spPr>
        <p:txBody>
          <a:bodyPr/>
          <a:lstStyle/>
          <a:p>
            <a:pPr eaLnBrk="1" hangingPunct="1"/>
            <a:endParaRPr lang="en-US" altLang="en-US" smtClean="0"/>
          </a:p>
        </p:txBody>
      </p:sp>
    </p:spTree>
    <p:extLst>
      <p:ext uri="{BB962C8B-B14F-4D97-AF65-F5344CB8AC3E}">
        <p14:creationId xmlns:p14="http://schemas.microsoft.com/office/powerpoint/2010/main" val="28851008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28D89707-C846-47DE-9ECB-0C75910ABA23}" type="datetimeFigureOut">
              <a:rPr lang="en-US" smtClean="0"/>
              <a:t>5/20/2020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42667314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8D89707-C846-47DE-9ECB-0C75910ABA23}" type="datetimeFigureOut">
              <a:rPr lang="en-US" smtClean="0"/>
              <a:t>5/20/2020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36954045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8D89707-C846-47DE-9ECB-0C75910ABA23}" type="datetimeFigureOut">
              <a:rPr lang="en-US" smtClean="0"/>
              <a:t>5/20/2020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6247614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8D89707-C846-47DE-9ECB-0C75910ABA23}" type="datetimeFigureOut">
              <a:rPr lang="en-US" smtClean="0"/>
              <a:t>5/20/2020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10574786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28D89707-C846-47DE-9ECB-0C75910ABA23}" type="datetimeFigureOut">
              <a:rPr lang="en-US" smtClean="0"/>
              <a:t>5/20/2020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1982348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28D89707-C846-47DE-9ECB-0C75910ABA23}" type="datetimeFigureOut">
              <a:rPr lang="en-US" smtClean="0"/>
              <a:t>5/20/2020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10791070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28D89707-C846-47DE-9ECB-0C75910ABA23}" type="datetimeFigureOut">
              <a:rPr lang="en-US" smtClean="0"/>
              <a:t>5/20/2020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4625038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8D89707-C846-47DE-9ECB-0C75910ABA23}" type="datetimeFigureOut">
              <a:rPr lang="en-US" smtClean="0"/>
              <a:t>5/20/2020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2309744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8D89707-C846-47DE-9ECB-0C75910ABA23}" type="datetimeFigureOut">
              <a:rPr lang="en-US" smtClean="0"/>
              <a:t>5/20/2020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7006794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28D89707-C846-47DE-9ECB-0C75910ABA23}" type="datetimeFigureOut">
              <a:rPr lang="en-US" smtClean="0"/>
              <a:t>5/20/2020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31821755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28D89707-C846-47DE-9ECB-0C75910ABA23}" type="datetimeFigureOut">
              <a:rPr lang="en-US" smtClean="0"/>
              <a:t>5/20/2020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31235867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8D89707-C846-47DE-9ECB-0C75910ABA23}" type="datetimeFigureOut">
              <a:rPr lang="en-US" smtClean="0"/>
              <a:t>5/20/2020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0DE4E08-6C90-446D-89F5-3B3453EADC24}" type="slidenum">
              <a:rPr lang="en-US" smtClean="0"/>
              <a:t>‹#›</a:t>
            </a:fld>
            <a:endParaRPr lang="en-US"/>
          </a:p>
        </p:txBody>
      </p:sp>
    </p:spTree>
    <p:extLst>
      <p:ext uri="{BB962C8B-B14F-4D97-AF65-F5344CB8AC3E}">
        <p14:creationId xmlns:p14="http://schemas.microsoft.com/office/powerpoint/2010/main" val="41912301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4" Type="http://schemas.openxmlformats.org/officeDocument/2006/relationships/image" Target="../media/image8.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5" Type="http://schemas.openxmlformats.org/officeDocument/2006/relationships/image" Target="../media/image8.png"/><Relationship Id="rId4" Type="http://schemas.openxmlformats.org/officeDocument/2006/relationships/image" Target="../media/image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MATLAB Programming</a:t>
            </a:r>
            <a:endParaRPr lang="en-US" dirty="0"/>
          </a:p>
        </p:txBody>
      </p:sp>
      <p:sp>
        <p:nvSpPr>
          <p:cNvPr id="3" name="Subtitle 2"/>
          <p:cNvSpPr>
            <a:spLocks noGrp="1"/>
          </p:cNvSpPr>
          <p:nvPr>
            <p:ph type="subTitle" idx="1"/>
          </p:nvPr>
        </p:nvSpPr>
        <p:spPr/>
        <p:txBody>
          <a:bodyPr>
            <a:normAutofit fontScale="92500" lnSpcReduction="20000"/>
          </a:bodyPr>
          <a:lstStyle/>
          <a:p>
            <a:r>
              <a:rPr lang="en-US" sz="4000" dirty="0" smtClean="0"/>
              <a:t>Midterm Two</a:t>
            </a:r>
          </a:p>
          <a:p>
            <a:endParaRPr lang="en-US" sz="4000" dirty="0"/>
          </a:p>
          <a:p>
            <a:r>
              <a:rPr lang="en-US" sz="4000" dirty="0" smtClean="0"/>
              <a:t>Instructor: </a:t>
            </a:r>
            <a:r>
              <a:rPr lang="zh-TW" altLang="en-US" sz="4000" dirty="0" smtClean="0"/>
              <a:t>黃世強 </a:t>
            </a:r>
            <a:r>
              <a:rPr lang="en-US" altLang="zh-TW" sz="4000" dirty="0" smtClean="0"/>
              <a:t>(</a:t>
            </a:r>
            <a:r>
              <a:rPr lang="en-US" sz="4000" dirty="0" smtClean="0"/>
              <a:t>Sai-Keung Wong)</a:t>
            </a:r>
            <a:endParaRPr lang="en-US" sz="4000" dirty="0"/>
          </a:p>
        </p:txBody>
      </p:sp>
    </p:spTree>
    <p:extLst>
      <p:ext uri="{BB962C8B-B14F-4D97-AF65-F5344CB8AC3E}">
        <p14:creationId xmlns:p14="http://schemas.microsoft.com/office/powerpoint/2010/main" val="111253986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urve_filling">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 y="701674"/>
            <a:ext cx="8496300" cy="6156326"/>
          </a:xfrm>
          <a:prstGeom prst="rect">
            <a:avLst/>
          </a:prstGeom>
        </p:spPr>
      </p:pic>
      <p:sp>
        <p:nvSpPr>
          <p:cNvPr id="5" name="TextBox 4"/>
          <p:cNvSpPr txBox="1"/>
          <p:nvPr/>
        </p:nvSpPr>
        <p:spPr>
          <a:xfrm>
            <a:off x="8753863" y="1524000"/>
            <a:ext cx="3019037" cy="1077218"/>
          </a:xfrm>
          <a:prstGeom prst="rect">
            <a:avLst/>
          </a:prstGeom>
          <a:noFill/>
        </p:spPr>
        <p:txBody>
          <a:bodyPr wrap="square" rtlCol="0">
            <a:spAutoFit/>
          </a:bodyPr>
          <a:lstStyle/>
          <a:p>
            <a:r>
              <a:rPr lang="en-US" sz="3200" dirty="0" smtClean="0"/>
              <a:t>Play to see the animation.</a:t>
            </a:r>
            <a:endParaRPr lang="en-US" sz="3200" dirty="0"/>
          </a:p>
        </p:txBody>
      </p:sp>
      <p:sp>
        <p:nvSpPr>
          <p:cNvPr id="6" name="Rectangle 5"/>
          <p:cNvSpPr/>
          <p:nvPr/>
        </p:nvSpPr>
        <p:spPr>
          <a:xfrm>
            <a:off x="1051684" y="194328"/>
            <a:ext cx="1903085" cy="523220"/>
          </a:xfrm>
          <a:prstGeom prst="rect">
            <a:avLst/>
          </a:prstGeom>
        </p:spPr>
        <p:txBody>
          <a:bodyPr wrap="none">
            <a:spAutoFit/>
          </a:bodyPr>
          <a:lstStyle/>
          <a:p>
            <a:r>
              <a:rPr lang="en-US" altLang="en-US" sz="2800" b="1" dirty="0">
                <a:latin typeface="Courier New" panose="02070309020205020404" pitchFamily="49" charset="0"/>
                <a:cs typeface="Courier New" panose="02070309020205020404" pitchFamily="49" charset="0"/>
              </a:rPr>
              <a:t>Curve 1 </a:t>
            </a:r>
            <a:endParaRPr lang="en-US" sz="2800" b="1" dirty="0"/>
          </a:p>
        </p:txBody>
      </p:sp>
      <p:sp>
        <p:nvSpPr>
          <p:cNvPr id="7" name="Rectangle 6"/>
          <p:cNvSpPr/>
          <p:nvPr/>
        </p:nvSpPr>
        <p:spPr>
          <a:xfrm>
            <a:off x="5623684" y="194328"/>
            <a:ext cx="1903085" cy="523220"/>
          </a:xfrm>
          <a:prstGeom prst="rect">
            <a:avLst/>
          </a:prstGeom>
        </p:spPr>
        <p:txBody>
          <a:bodyPr wrap="none">
            <a:spAutoFit/>
          </a:bodyPr>
          <a:lstStyle/>
          <a:p>
            <a:r>
              <a:rPr lang="en-US" altLang="en-US" sz="2800" b="1" dirty="0">
                <a:latin typeface="Courier New" panose="02070309020205020404" pitchFamily="49" charset="0"/>
                <a:cs typeface="Courier New" panose="02070309020205020404" pitchFamily="49" charset="0"/>
              </a:rPr>
              <a:t>Curve </a:t>
            </a:r>
            <a:r>
              <a:rPr lang="en-US" altLang="en-US" sz="2800" b="1" dirty="0" smtClean="0">
                <a:latin typeface="Courier New" panose="02070309020205020404" pitchFamily="49" charset="0"/>
                <a:cs typeface="Courier New" panose="02070309020205020404" pitchFamily="49" charset="0"/>
              </a:rPr>
              <a:t>2 </a:t>
            </a:r>
            <a:endParaRPr lang="en-US" sz="2800" b="1" dirty="0"/>
          </a:p>
        </p:txBody>
      </p:sp>
    </p:spTree>
    <p:extLst>
      <p:ext uri="{BB962C8B-B14F-4D97-AF65-F5344CB8AC3E}">
        <p14:creationId xmlns:p14="http://schemas.microsoft.com/office/powerpoint/2010/main" val="20125547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3389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2.1 Marking scheme</a:t>
            </a:r>
            <a:endParaRPr lang="en-US" dirty="0"/>
          </a:p>
        </p:txBody>
      </p:sp>
      <p:sp>
        <p:nvSpPr>
          <p:cNvPr id="3" name="Content Placeholder 2"/>
          <p:cNvSpPr>
            <a:spLocks noGrp="1"/>
          </p:cNvSpPr>
          <p:nvPr>
            <p:ph idx="1"/>
          </p:nvPr>
        </p:nvSpPr>
        <p:spPr/>
        <p:txBody>
          <a:bodyPr/>
          <a:lstStyle/>
          <a:p>
            <a:r>
              <a:rPr lang="en-US" dirty="0" smtClean="0"/>
              <a:t>[4%] The first curve is drawn in the Polar coordinate system.</a:t>
            </a:r>
          </a:p>
          <a:p>
            <a:r>
              <a:rPr lang="en-US" dirty="0" smtClean="0"/>
              <a:t>[4%] The second curve is drawn in the Cartesian </a:t>
            </a:r>
            <a:r>
              <a:rPr lang="en-US" dirty="0"/>
              <a:t>coordinate system.</a:t>
            </a:r>
          </a:p>
          <a:p>
            <a:r>
              <a:rPr lang="en-US" dirty="0" smtClean="0"/>
              <a:t>[6%] The region is filled correctly for the first curve in an animation.</a:t>
            </a:r>
          </a:p>
          <a:p>
            <a:r>
              <a:rPr lang="en-US" dirty="0" smtClean="0"/>
              <a:t>[6%] The </a:t>
            </a:r>
            <a:r>
              <a:rPr lang="en-US" dirty="0"/>
              <a:t>region </a:t>
            </a:r>
            <a:r>
              <a:rPr lang="en-US" dirty="0" smtClean="0"/>
              <a:t>is filled correctly </a:t>
            </a:r>
            <a:r>
              <a:rPr lang="en-US" dirty="0"/>
              <a:t>for the </a:t>
            </a:r>
            <a:r>
              <a:rPr lang="en-US" dirty="0" smtClean="0"/>
              <a:t>second curve in an animation.</a:t>
            </a:r>
            <a:endParaRPr lang="en-US" dirty="0"/>
          </a:p>
        </p:txBody>
      </p:sp>
      <p:pic>
        <p:nvPicPr>
          <p:cNvPr id="4" name="Picture 3"/>
          <p:cNvPicPr>
            <a:picLocks noChangeAspect="1"/>
          </p:cNvPicPr>
          <p:nvPr/>
        </p:nvPicPr>
        <p:blipFill rotWithShape="1">
          <a:blip r:embed="rId2"/>
          <a:srcRect l="10125" t="13778" r="8125" b="10667"/>
          <a:stretch/>
        </p:blipFill>
        <p:spPr>
          <a:xfrm>
            <a:off x="3007578" y="4142201"/>
            <a:ext cx="4920940" cy="2558287"/>
          </a:xfrm>
          <a:prstGeom prst="rect">
            <a:avLst/>
          </a:prstGeom>
        </p:spPr>
      </p:pic>
    </p:spTree>
    <p:extLst>
      <p:ext uri="{BB962C8B-B14F-4D97-AF65-F5344CB8AC3E}">
        <p14:creationId xmlns:p14="http://schemas.microsoft.com/office/powerpoint/2010/main" val="79546279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0" y="0"/>
            <a:ext cx="12192000" cy="1325563"/>
          </a:xfrm>
        </p:spPr>
        <p:txBody>
          <a:bodyPr/>
          <a:lstStyle/>
          <a:p>
            <a:r>
              <a:rPr lang="en-US" altLang="zh-TW" dirty="0" smtClean="0"/>
              <a:t> </a:t>
            </a:r>
            <a:r>
              <a:rPr lang="en-US" altLang="zh-TW" sz="4000" dirty="0" smtClean="0"/>
              <a:t>(20%) Problem 2.2.  Curve interpolation and extrapolation </a:t>
            </a:r>
            <a:endParaRPr lang="zh-TW" altLang="en-US" sz="4000" dirty="0"/>
          </a:p>
        </p:txBody>
      </p:sp>
      <p:sp>
        <p:nvSpPr>
          <p:cNvPr id="3" name="內容版面配置區 2"/>
          <p:cNvSpPr>
            <a:spLocks noGrp="1"/>
          </p:cNvSpPr>
          <p:nvPr>
            <p:ph idx="1"/>
          </p:nvPr>
        </p:nvSpPr>
        <p:spPr>
          <a:xfrm>
            <a:off x="838200" y="1118371"/>
            <a:ext cx="10515600" cy="5266481"/>
          </a:xfrm>
        </p:spPr>
        <p:txBody>
          <a:bodyPr>
            <a:noAutofit/>
          </a:bodyPr>
          <a:lstStyle/>
          <a:p>
            <a:pPr marL="0" indent="0">
              <a:buNone/>
            </a:pPr>
            <a:r>
              <a:rPr lang="en-US" altLang="zh-TW" sz="1800" dirty="0" smtClean="0"/>
              <a:t>Given two parametric functions:</a:t>
            </a:r>
          </a:p>
          <a:p>
            <a:pPr marL="0" indent="0">
              <a:buNone/>
            </a:pPr>
            <a:endParaRPr lang="en-US" altLang="zh-TW" sz="1800" dirty="0" smtClean="0"/>
          </a:p>
          <a:p>
            <a:pPr marL="0" indent="0">
              <a:buNone/>
            </a:pPr>
            <a:endParaRPr lang="en-US" altLang="zh-TW" sz="1800" dirty="0" smtClean="0"/>
          </a:p>
          <a:p>
            <a:pPr marL="0" indent="0">
              <a:buNone/>
            </a:pPr>
            <a:endParaRPr lang="en-US" altLang="zh-TW" sz="1800" dirty="0"/>
          </a:p>
          <a:p>
            <a:pPr marL="0" indent="0">
              <a:buNone/>
            </a:pPr>
            <a:endParaRPr lang="en-US" altLang="zh-TW" sz="1800" dirty="0" smtClean="0"/>
          </a:p>
          <a:p>
            <a:pPr marL="0" indent="0">
              <a:buNone/>
            </a:pPr>
            <a:endParaRPr lang="en-US" altLang="zh-TW" sz="1800" dirty="0" smtClean="0"/>
          </a:p>
          <a:p>
            <a:pPr marL="0" indent="0">
              <a:buNone/>
            </a:pPr>
            <a:r>
              <a:rPr lang="en-US" altLang="zh-TW" sz="1800" dirty="0" smtClean="0"/>
              <a:t>Set t = </a:t>
            </a:r>
            <a:r>
              <a:rPr lang="en-US" sz="1800" dirty="0"/>
              <a:t>-</a:t>
            </a:r>
            <a:r>
              <a:rPr lang="en-US" sz="1800" dirty="0" smtClean="0"/>
              <a:t>10:0.025:10. The step size can be adjusted but the curves must be smooth.</a:t>
            </a:r>
            <a:endParaRPr lang="en-US" altLang="zh-TW" sz="1800" dirty="0" smtClean="0"/>
          </a:p>
          <a:p>
            <a:pPr marL="0" indent="0">
              <a:buNone/>
            </a:pPr>
            <a:r>
              <a:rPr lang="en-US" altLang="zh-TW" sz="1800" dirty="0" smtClean="0"/>
              <a:t>We can interpolate the two functions as follows: </a:t>
            </a:r>
          </a:p>
          <a:p>
            <a:pPr marL="0" indent="0">
              <a:buNone/>
            </a:pPr>
            <a:r>
              <a:rPr lang="en-US" altLang="zh-TW" sz="1800" dirty="0" smtClean="0"/>
              <a:t>x(t) </a:t>
            </a:r>
            <a:r>
              <a:rPr lang="en-US" altLang="zh-TW" sz="1800" dirty="0"/>
              <a:t>= </a:t>
            </a:r>
            <a:r>
              <a:rPr lang="en-US" altLang="zh-TW" sz="1800" dirty="0" smtClean="0"/>
              <a:t>(1-k) x1(t) </a:t>
            </a:r>
            <a:r>
              <a:rPr lang="en-US" altLang="zh-TW" sz="1800" dirty="0"/>
              <a:t>+ </a:t>
            </a:r>
            <a:r>
              <a:rPr lang="en-US" altLang="zh-TW" sz="1800" dirty="0" smtClean="0"/>
              <a:t>k x2(t)</a:t>
            </a:r>
          </a:p>
          <a:p>
            <a:pPr marL="0" indent="0">
              <a:buNone/>
            </a:pPr>
            <a:r>
              <a:rPr lang="en-US" altLang="zh-TW" sz="1800" dirty="0" smtClean="0"/>
              <a:t>y(t) = (1-k) y1(t) + k y2(t).</a:t>
            </a:r>
          </a:p>
          <a:p>
            <a:pPr marL="0" indent="0">
              <a:buNone/>
            </a:pPr>
            <a:r>
              <a:rPr lang="en-US" altLang="zh-TW" sz="1800" dirty="0" smtClean="0"/>
              <a:t>k can be computed in two ways. Thus, we produce the animation process to interpolate the two functions in two plots. Let h = 0:0.01:1. The two ways are:  </a:t>
            </a:r>
            <a:endParaRPr lang="en-US" altLang="zh-TW" sz="1800" dirty="0" smtClean="0"/>
          </a:p>
          <a:p>
            <a:pPr marL="0" indent="0">
              <a:buNone/>
            </a:pPr>
            <a:r>
              <a:rPr lang="en-US" altLang="zh-TW" sz="1800" dirty="0" smtClean="0"/>
              <a:t>k </a:t>
            </a:r>
            <a:r>
              <a:rPr lang="en-US" altLang="zh-TW" sz="1800" dirty="0" smtClean="0"/>
              <a:t>= </a:t>
            </a:r>
            <a:r>
              <a:rPr lang="en-US" sz="1800" dirty="0" smtClean="0"/>
              <a:t>2*h*sin(h*2*pi), and k = </a:t>
            </a:r>
            <a:r>
              <a:rPr lang="en-US" sz="1800" dirty="0" smtClean="0"/>
              <a:t>sin</a:t>
            </a:r>
            <a:r>
              <a:rPr lang="en-US" sz="1800" baseline="30000" dirty="0" smtClean="0"/>
              <a:t>2</a:t>
            </a:r>
            <a:r>
              <a:rPr lang="en-US" sz="1800" dirty="0" smtClean="0"/>
              <a:t>(k1*pi/2), where k1 </a:t>
            </a:r>
            <a:r>
              <a:rPr lang="en-US" sz="1800" dirty="0"/>
              <a:t>= 2*h*sin(h*2*pi</a:t>
            </a:r>
            <a:r>
              <a:rPr lang="en-US" sz="1800" dirty="0" smtClean="0"/>
              <a:t>).</a:t>
            </a:r>
            <a:endParaRPr lang="en-US" sz="1800" dirty="0" smtClean="0"/>
          </a:p>
          <a:p>
            <a:pPr marL="0" indent="0">
              <a:buNone/>
            </a:pPr>
            <a:r>
              <a:rPr lang="en-US" altLang="zh-TW" sz="1800" dirty="0" smtClean="0"/>
              <a:t>Ask to press ENTER before the animation is generated. The animation result must be similar to the example. There must be two plots (use subplots). Each plot shows one interpolation result. The animation must be smooth and interactive. Make sure that the figure window is on top.</a:t>
            </a:r>
          </a:p>
        </p:txBody>
      </p:sp>
      <p:graphicFrame>
        <p:nvGraphicFramePr>
          <p:cNvPr id="4" name="Table 3"/>
          <p:cNvGraphicFramePr>
            <a:graphicFrameLocks noGrp="1"/>
          </p:cNvGraphicFramePr>
          <p:nvPr>
            <p:extLst>
              <p:ext uri="{D42A27DB-BD31-4B8C-83A1-F6EECF244321}">
                <p14:modId xmlns:p14="http://schemas.microsoft.com/office/powerpoint/2010/main" val="3978265104"/>
              </p:ext>
            </p:extLst>
          </p:nvPr>
        </p:nvGraphicFramePr>
        <p:xfrm>
          <a:off x="838200" y="1621105"/>
          <a:ext cx="8128000" cy="173736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2997168502"/>
                    </a:ext>
                  </a:extLst>
                </a:gridCol>
                <a:gridCol w="4064000">
                  <a:extLst>
                    <a:ext uri="{9D8B030D-6E8A-4147-A177-3AD203B41FA5}">
                      <a16:colId xmlns:a16="http://schemas.microsoft.com/office/drawing/2014/main" val="1149885961"/>
                    </a:ext>
                  </a:extLst>
                </a:gridCol>
              </a:tblGrid>
              <a:tr h="370840">
                <a:tc>
                  <a:txBody>
                    <a:bodyPr/>
                    <a:lstStyle/>
                    <a:p>
                      <a:pPr marL="0" indent="0">
                        <a:buNone/>
                      </a:pPr>
                      <a:r>
                        <a:rPr lang="en-US" altLang="zh-TW" sz="1800" dirty="0" smtClean="0">
                          <a:solidFill>
                            <a:schemeClr val="tx1"/>
                          </a:solidFill>
                        </a:rPr>
                        <a:t>Function 1 (</a:t>
                      </a:r>
                      <a:r>
                        <a:rPr lang="en-US" altLang="zh-TW" sz="1800" dirty="0" err="1" smtClean="0">
                          <a:solidFill>
                            <a:schemeClr val="tx1"/>
                          </a:solidFill>
                        </a:rPr>
                        <a:t>Lissajous</a:t>
                      </a:r>
                      <a:r>
                        <a:rPr lang="en-US" altLang="zh-TW" sz="1800" dirty="0" smtClean="0">
                          <a:solidFill>
                            <a:schemeClr val="tx1"/>
                          </a:solidFill>
                        </a:rPr>
                        <a:t> Curve)</a:t>
                      </a:r>
                    </a:p>
                    <a:p>
                      <a:pPr marL="0" indent="0">
                        <a:buNone/>
                      </a:pPr>
                      <a:r>
                        <a:rPr lang="en-US" altLang="zh-TW" sz="1800" dirty="0" smtClean="0">
                          <a:solidFill>
                            <a:schemeClr val="tx1"/>
                          </a:solidFill>
                        </a:rPr>
                        <a:t>x1(t) = a1 * sin( n1*t + c1 ); </a:t>
                      </a:r>
                    </a:p>
                    <a:p>
                      <a:pPr marL="0" indent="0">
                        <a:buNone/>
                      </a:pPr>
                      <a:r>
                        <a:rPr lang="en-US" altLang="zh-TW" sz="1800" dirty="0" smtClean="0">
                          <a:solidFill>
                            <a:schemeClr val="tx1"/>
                          </a:solidFill>
                        </a:rPr>
                        <a:t>y1(t) = b1 * sin( t );</a:t>
                      </a:r>
                    </a:p>
                    <a:p>
                      <a:pPr marL="0" indent="0">
                        <a:buNone/>
                      </a:pPr>
                      <a:r>
                        <a:rPr lang="pt-BR" altLang="zh-TW" sz="1800" dirty="0" smtClean="0">
                          <a:solidFill>
                            <a:schemeClr val="tx1"/>
                          </a:solidFill>
                        </a:rPr>
                        <a:t>a1 = 10; b1 = 5; c1 = 0; n1 = 4;</a:t>
                      </a:r>
                      <a:r>
                        <a:rPr lang="en-US" altLang="zh-TW" sz="1800" dirty="0" smtClean="0">
                          <a:solidFill>
                            <a:schemeClr val="tx1"/>
                          </a:solidFill>
                        </a:rPr>
                        <a:t> </a:t>
                      </a:r>
                    </a:p>
                    <a:p>
                      <a:endParaRPr lang="en-US" dirty="0" smtClean="0">
                        <a:solidFill>
                          <a:schemeClr val="tx1"/>
                        </a:solidFill>
                      </a:endParaRPr>
                    </a:p>
                    <a:p>
                      <a:r>
                        <a:rPr lang="en-US" dirty="0" smtClean="0">
                          <a:solidFill>
                            <a:schemeClr val="tx1"/>
                          </a:solidFill>
                        </a:rPr>
                        <a:t>t is the independent variable.</a:t>
                      </a:r>
                      <a:endParaRPr lang="en-US" dirty="0">
                        <a:solidFill>
                          <a:schemeClr val="tx1"/>
                        </a:solidFill>
                      </a:endParaRPr>
                    </a:p>
                  </a:txBody>
                  <a:tcPr>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800" dirty="0" smtClean="0">
                          <a:solidFill>
                            <a:schemeClr val="tx1"/>
                          </a:solidFill>
                        </a:rPr>
                        <a:t>Function 2 (</a:t>
                      </a:r>
                      <a:r>
                        <a:rPr lang="en-US" altLang="zh-TW" sz="1800" dirty="0" err="1" smtClean="0">
                          <a:solidFill>
                            <a:schemeClr val="tx1"/>
                          </a:solidFill>
                        </a:rPr>
                        <a:t>Nephroid</a:t>
                      </a:r>
                      <a:r>
                        <a:rPr lang="en-US" altLang="zh-TW" sz="1800" dirty="0" smtClean="0">
                          <a:solidFill>
                            <a:schemeClr val="tx1"/>
                          </a:solidFill>
                        </a:rPr>
                        <a:t>)</a:t>
                      </a:r>
                    </a:p>
                    <a:p>
                      <a:pPr marL="0" indent="0">
                        <a:buNone/>
                      </a:pPr>
                      <a:r>
                        <a:rPr lang="en-US" altLang="zh-TW" sz="1800" dirty="0" smtClean="0">
                          <a:solidFill>
                            <a:schemeClr val="tx1"/>
                          </a:solidFill>
                        </a:rPr>
                        <a:t>x2(t) = a2 * ( 3 cos(t) – cos(3t) );	</a:t>
                      </a:r>
                    </a:p>
                    <a:p>
                      <a:pPr marL="0" indent="0">
                        <a:buNone/>
                      </a:pPr>
                      <a:r>
                        <a:rPr lang="en-US" altLang="zh-TW" sz="1800" dirty="0" smtClean="0">
                          <a:solidFill>
                            <a:schemeClr val="tx1"/>
                          </a:solidFill>
                        </a:rPr>
                        <a:t>y2(t) = a2 * ( 3 sin(t) – sin(3t) );</a:t>
                      </a:r>
                    </a:p>
                    <a:p>
                      <a:pPr marL="0" indent="0">
                        <a:buNone/>
                      </a:pPr>
                      <a:r>
                        <a:rPr lang="en-US" sz="1800" dirty="0" smtClean="0">
                          <a:solidFill>
                            <a:schemeClr val="tx1"/>
                          </a:solidFill>
                        </a:rPr>
                        <a:t>a2 = 5;</a:t>
                      </a:r>
                    </a:p>
                    <a:p>
                      <a:endParaRPr lang="en-US" dirty="0">
                        <a:solidFill>
                          <a:schemeClr val="tx1"/>
                        </a:solidFill>
                      </a:endParaRPr>
                    </a:p>
                  </a:txBody>
                  <a:tcPr>
                    <a:solidFill>
                      <a:schemeClr val="bg1"/>
                    </a:solidFill>
                  </a:tcPr>
                </a:tc>
                <a:extLst>
                  <a:ext uri="{0D108BD9-81ED-4DB2-BD59-A6C34878D82A}">
                    <a16:rowId xmlns:a16="http://schemas.microsoft.com/office/drawing/2014/main" val="2348758256"/>
                  </a:ext>
                </a:extLst>
              </a:tr>
            </a:tbl>
          </a:graphicData>
        </a:graphic>
      </p:graphicFrame>
    </p:spTree>
    <p:extLst>
      <p:ext uri="{BB962C8B-B14F-4D97-AF65-F5344CB8AC3E}">
        <p14:creationId xmlns:p14="http://schemas.microsoft.com/office/powerpoint/2010/main" val="114480976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8080763" y="1600200"/>
            <a:ext cx="3019037" cy="1077218"/>
          </a:xfrm>
          <a:prstGeom prst="rect">
            <a:avLst/>
          </a:prstGeom>
          <a:noFill/>
        </p:spPr>
        <p:txBody>
          <a:bodyPr wrap="square" rtlCol="0">
            <a:spAutoFit/>
          </a:bodyPr>
          <a:lstStyle/>
          <a:p>
            <a:r>
              <a:rPr lang="en-US" sz="3200" dirty="0" smtClean="0"/>
              <a:t>Play to see the animation.</a:t>
            </a:r>
            <a:endParaRPr lang="en-US" sz="3200" dirty="0"/>
          </a:p>
        </p:txBody>
      </p:sp>
      <p:pic>
        <p:nvPicPr>
          <p:cNvPr id="7" name="curve_interpolation_parametric_forms">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93724" y="685800"/>
            <a:ext cx="6663763" cy="5664199"/>
          </a:xfrm>
          <a:prstGeom prst="rect">
            <a:avLst/>
          </a:prstGeom>
        </p:spPr>
      </p:pic>
      <p:sp>
        <p:nvSpPr>
          <p:cNvPr id="8" name="Rectangle 7"/>
          <p:cNvSpPr/>
          <p:nvPr/>
        </p:nvSpPr>
        <p:spPr>
          <a:xfrm>
            <a:off x="593724" y="120134"/>
            <a:ext cx="2205860" cy="584775"/>
          </a:xfrm>
          <a:prstGeom prst="rect">
            <a:avLst/>
          </a:prstGeom>
        </p:spPr>
        <p:txBody>
          <a:bodyPr wrap="none">
            <a:spAutoFit/>
          </a:bodyPr>
          <a:lstStyle/>
          <a:p>
            <a:r>
              <a:rPr lang="en-US" altLang="zh-TW" sz="3200" dirty="0"/>
              <a:t>Problem </a:t>
            </a:r>
            <a:r>
              <a:rPr lang="en-US" altLang="zh-TW" sz="3200" dirty="0" smtClean="0"/>
              <a:t>2.2</a:t>
            </a:r>
            <a:endParaRPr lang="en-US" sz="3200" dirty="0"/>
          </a:p>
        </p:txBody>
      </p:sp>
    </p:spTree>
    <p:extLst>
      <p:ext uri="{BB962C8B-B14F-4D97-AF65-F5344CB8AC3E}">
        <p14:creationId xmlns:p14="http://schemas.microsoft.com/office/powerpoint/2010/main" val="1232388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129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2.2 Marking scheme</a:t>
            </a:r>
            <a:endParaRPr lang="en-US" dirty="0"/>
          </a:p>
        </p:txBody>
      </p:sp>
      <p:sp>
        <p:nvSpPr>
          <p:cNvPr id="3" name="Content Placeholder 2"/>
          <p:cNvSpPr>
            <a:spLocks noGrp="1"/>
          </p:cNvSpPr>
          <p:nvPr>
            <p:ph idx="1"/>
          </p:nvPr>
        </p:nvSpPr>
        <p:spPr/>
        <p:txBody>
          <a:bodyPr/>
          <a:lstStyle/>
          <a:p>
            <a:r>
              <a:rPr lang="en-US" dirty="0" smtClean="0"/>
              <a:t>[5%] The interpolation is correct in the first plot.</a:t>
            </a:r>
          </a:p>
          <a:p>
            <a:r>
              <a:rPr lang="en-US" dirty="0" smtClean="0"/>
              <a:t>[5%] The interpolation is correct in the second plot.</a:t>
            </a:r>
          </a:p>
          <a:p>
            <a:r>
              <a:rPr lang="en-US" dirty="0" smtClean="0"/>
              <a:t>[5%] The animation is smooth and interactive.</a:t>
            </a:r>
          </a:p>
          <a:p>
            <a:r>
              <a:rPr lang="en-US" dirty="0" smtClean="0"/>
              <a:t>[5%] The curves are correct and the colors of the curves are appropriate.</a:t>
            </a:r>
          </a:p>
        </p:txBody>
      </p:sp>
    </p:spTree>
    <p:extLst>
      <p:ext uri="{BB962C8B-B14F-4D97-AF65-F5344CB8AC3E}">
        <p14:creationId xmlns:p14="http://schemas.microsoft.com/office/powerpoint/2010/main" val="260732886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8059" y="-17625"/>
            <a:ext cx="12113941" cy="1325563"/>
          </a:xfrm>
        </p:spPr>
        <p:txBody>
          <a:bodyPr>
            <a:normAutofit/>
          </a:bodyPr>
          <a:lstStyle/>
          <a:p>
            <a:r>
              <a:rPr lang="en-US" sz="4000" dirty="0" smtClean="0"/>
              <a:t>(25%) Problem 2.3. Planet trajectory and travel length</a:t>
            </a:r>
            <a:endParaRPr lang="en-US" sz="4000" dirty="0"/>
          </a:p>
        </p:txBody>
      </p:sp>
      <mc:AlternateContent xmlns:mc="http://schemas.openxmlformats.org/markup-compatibility/2006" xmlns:a14="http://schemas.microsoft.com/office/drawing/2010/main">
        <mc:Choice Requires="a14">
          <p:sp>
            <p:nvSpPr>
              <p:cNvPr id="6" name="內容版面配置區 2"/>
              <p:cNvSpPr>
                <a:spLocks noGrp="1"/>
              </p:cNvSpPr>
              <p:nvPr>
                <p:ph idx="1"/>
              </p:nvPr>
            </p:nvSpPr>
            <p:spPr>
              <a:xfrm>
                <a:off x="838200" y="1307938"/>
                <a:ext cx="10515600" cy="5266481"/>
              </a:xfrm>
            </p:spPr>
            <p:txBody>
              <a:bodyPr>
                <a:normAutofit fontScale="92500" lnSpcReduction="10000"/>
              </a:bodyPr>
              <a:lstStyle/>
              <a:p>
                <a:r>
                  <a:rPr lang="en-US" altLang="zh-TW" dirty="0" smtClean="0"/>
                  <a:t>A two-dimensional dynamic system is updated by the following rules:</a:t>
                </a:r>
              </a:p>
              <a:p>
                <a:pPr marL="0" indent="0">
                  <a:buNone/>
                </a:pPr>
                <a:r>
                  <a:rPr lang="en-US" altLang="zh-TW" dirty="0" smtClean="0"/>
                  <a:t>R1)  </a:t>
                </a:r>
                <a14:m>
                  <m:oMath xmlns:m="http://schemas.openxmlformats.org/officeDocument/2006/math">
                    <m:r>
                      <a:rPr lang="en-US" altLang="zh-TW" b="0" i="1" smtClean="0">
                        <a:latin typeface="Cambria Math" panose="02040503050406030204" pitchFamily="18" charset="0"/>
                      </a:rPr>
                      <m:t>𝐹</m:t>
                    </m:r>
                    <m:r>
                      <a:rPr lang="en-US" altLang="zh-TW" i="1" smtClean="0">
                        <a:latin typeface="Cambria Math" panose="02040503050406030204" pitchFamily="18" charset="0"/>
                      </a:rPr>
                      <m:t>=</m:t>
                    </m:r>
                    <m:r>
                      <a:rPr lang="en-US" altLang="zh-TW" b="0" i="1" smtClean="0">
                        <a:latin typeface="Cambria Math" panose="02040503050406030204" pitchFamily="18" charset="0"/>
                      </a:rPr>
                      <m:t>−</m:t>
                    </m:r>
                    <m:f>
                      <m:fPr>
                        <m:ctrlPr>
                          <a:rPr lang="en-US" altLang="zh-TW" b="0" i="1" smtClean="0">
                            <a:latin typeface="Cambria Math" panose="02040503050406030204" pitchFamily="18" charset="0"/>
                          </a:rPr>
                        </m:ctrlPr>
                      </m:fPr>
                      <m:num>
                        <m:r>
                          <a:rPr lang="en-US" altLang="zh-TW" b="0" i="1" smtClean="0">
                            <a:latin typeface="Cambria Math" panose="02040503050406030204" pitchFamily="18" charset="0"/>
                          </a:rPr>
                          <m:t>𝑝</m:t>
                        </m:r>
                      </m:num>
                      <m:den>
                        <m:r>
                          <a:rPr lang="en-US" altLang="zh-TW" b="0" i="1" smtClean="0">
                            <a:latin typeface="Cambria Math" panose="02040503050406030204" pitchFamily="18" charset="0"/>
                          </a:rPr>
                          <m:t>|</m:t>
                        </m:r>
                        <m:d>
                          <m:dPr>
                            <m:begChr m:val="|"/>
                            <m:endChr m:val="|"/>
                            <m:ctrlPr>
                              <a:rPr lang="en-US" altLang="zh-TW" b="0" i="1" smtClean="0">
                                <a:latin typeface="Cambria Math" panose="02040503050406030204" pitchFamily="18" charset="0"/>
                              </a:rPr>
                            </m:ctrlPr>
                          </m:dPr>
                          <m:e>
                            <m:r>
                              <a:rPr lang="en-US" altLang="zh-TW" b="0" i="1" smtClean="0">
                                <a:latin typeface="Cambria Math" panose="02040503050406030204" pitchFamily="18" charset="0"/>
                              </a:rPr>
                              <m:t>𝑝</m:t>
                            </m:r>
                          </m:e>
                        </m:d>
                        <m:r>
                          <a:rPr lang="en-US" altLang="zh-TW" b="0" i="1" smtClean="0">
                            <a:latin typeface="Cambria Math" panose="02040503050406030204" pitchFamily="18" charset="0"/>
                          </a:rPr>
                          <m:t>|</m:t>
                        </m:r>
                      </m:den>
                    </m:f>
                    <m:f>
                      <m:fPr>
                        <m:ctrlPr>
                          <a:rPr lang="en-US" altLang="zh-TW" b="0" i="1" smtClean="0">
                            <a:latin typeface="Cambria Math" panose="02040503050406030204" pitchFamily="18" charset="0"/>
                          </a:rPr>
                        </m:ctrlPr>
                      </m:fPr>
                      <m:num>
                        <m:r>
                          <a:rPr lang="en-US" altLang="zh-TW" b="0" i="1" smtClean="0">
                            <a:latin typeface="Cambria Math" panose="02040503050406030204" pitchFamily="18" charset="0"/>
                          </a:rPr>
                          <m:t>𝑚𝑀</m:t>
                        </m:r>
                      </m:num>
                      <m:den>
                        <m:sSup>
                          <m:sSupPr>
                            <m:ctrlPr>
                              <a:rPr lang="en-US" altLang="zh-TW" b="0" i="1" smtClean="0">
                                <a:latin typeface="Cambria Math" panose="02040503050406030204" pitchFamily="18" charset="0"/>
                              </a:rPr>
                            </m:ctrlPr>
                          </m:sSupPr>
                          <m:e>
                            <m:r>
                              <a:rPr lang="en-US" altLang="zh-TW" b="0" i="1" smtClean="0">
                                <a:latin typeface="Cambria Math" panose="02040503050406030204" pitchFamily="18" charset="0"/>
                              </a:rPr>
                              <m:t>𝑝</m:t>
                            </m:r>
                          </m:e>
                          <m:sup>
                            <m:r>
                              <a:rPr lang="en-US" altLang="zh-TW" b="0" i="1" smtClean="0">
                                <a:latin typeface="Cambria Math" panose="02040503050406030204" pitchFamily="18" charset="0"/>
                              </a:rPr>
                              <m:t>2</m:t>
                            </m:r>
                          </m:sup>
                        </m:sSup>
                      </m:den>
                    </m:f>
                  </m:oMath>
                </a14:m>
                <a:r>
                  <a:rPr lang="en-US" altLang="zh-TW" dirty="0" smtClean="0"/>
                  <a:t> 			% force</a:t>
                </a:r>
                <a:endParaRPr lang="en-US" altLang="zh-TW" dirty="0"/>
              </a:p>
              <a:p>
                <a:pPr marL="0" indent="0">
                  <a:buNone/>
                </a:pPr>
                <a:r>
                  <a:rPr lang="en-US" altLang="zh-TW" dirty="0" smtClean="0"/>
                  <a:t>R2) a = F/m - d v | 2 sin(t) |		% acceleration, force - damping force </a:t>
                </a:r>
              </a:p>
              <a:p>
                <a:pPr marL="0" indent="0">
                  <a:buNone/>
                </a:pPr>
                <a:r>
                  <a:rPr lang="en-US" altLang="zh-TW" dirty="0" smtClean="0"/>
                  <a:t>R3) v </a:t>
                </a:r>
                <a:r>
                  <a:rPr lang="en-US" altLang="zh-TW" dirty="0" smtClean="0">
                    <a:sym typeface="Wingdings" panose="05000000000000000000" pitchFamily="2" charset="2"/>
                  </a:rPr>
                  <a:t></a:t>
                </a:r>
                <a:r>
                  <a:rPr lang="en-US" altLang="zh-TW" dirty="0" smtClean="0"/>
                  <a:t> v + a </a:t>
                </a:r>
                <a:r>
                  <a:rPr lang="en-US" altLang="zh-TW" dirty="0" smtClean="0">
                    <a:latin typeface="Symbol" panose="05050102010706020507" pitchFamily="18" charset="2"/>
                  </a:rPr>
                  <a:t>D</a:t>
                </a:r>
                <a:r>
                  <a:rPr lang="en-US" altLang="zh-TW" dirty="0" smtClean="0"/>
                  <a:t>t			% update velocity</a:t>
                </a:r>
              </a:p>
              <a:p>
                <a:pPr marL="0" indent="0">
                  <a:buNone/>
                </a:pPr>
                <a:r>
                  <a:rPr lang="en-US" altLang="zh-TW" dirty="0" smtClean="0">
                    <a:sym typeface="Wingdings" panose="05000000000000000000" pitchFamily="2" charset="2"/>
                  </a:rPr>
                  <a:t>R4) p  p + v </a:t>
                </a:r>
                <a:r>
                  <a:rPr lang="en-US" altLang="zh-TW" dirty="0" smtClean="0">
                    <a:latin typeface="Symbol" panose="05050102010706020507" pitchFamily="18" charset="2"/>
                  </a:rPr>
                  <a:t>D</a:t>
                </a:r>
                <a:r>
                  <a:rPr lang="en-US" altLang="zh-TW" dirty="0" smtClean="0"/>
                  <a:t>t 			% update position. The planet position.</a:t>
                </a:r>
              </a:p>
              <a:p>
                <a:pPr marL="0" indent="0">
                  <a:buNone/>
                </a:pPr>
                <a:r>
                  <a:rPr lang="en-US" altLang="zh-TW" dirty="0" smtClean="0"/>
                  <a:t>R5) t </a:t>
                </a:r>
                <a:r>
                  <a:rPr lang="en-US" altLang="zh-TW" dirty="0" smtClean="0">
                    <a:sym typeface="Wingdings" panose="05000000000000000000" pitchFamily="2" charset="2"/>
                  </a:rPr>
                  <a:t> t + </a:t>
                </a:r>
                <a:r>
                  <a:rPr lang="en-US" altLang="zh-TW" dirty="0" smtClean="0">
                    <a:latin typeface="Symbol" panose="05050102010706020507" pitchFamily="18" charset="2"/>
                  </a:rPr>
                  <a:t>D</a:t>
                </a:r>
                <a:r>
                  <a:rPr lang="en-US" altLang="zh-TW" dirty="0" smtClean="0"/>
                  <a:t>t			% update time. t is time.	</a:t>
                </a:r>
              </a:p>
              <a:p>
                <a:pPr marL="0" indent="0">
                  <a:buNone/>
                </a:pPr>
                <a:r>
                  <a:rPr lang="en-US" altLang="zh-TW" dirty="0" smtClean="0"/>
                  <a:t>Initial condition: t = 0, v = [-1  7] and p = [50  3]. p is a function of time. </a:t>
                </a:r>
              </a:p>
              <a:p>
                <a:pPr marL="0" indent="0">
                  <a:buNone/>
                </a:pPr>
                <a:r>
                  <a:rPr lang="en-US" altLang="zh-TW" dirty="0" smtClean="0">
                    <a:latin typeface="Symbol" panose="05050102010706020507" pitchFamily="18" charset="2"/>
                  </a:rPr>
                  <a:t>D</a:t>
                </a:r>
                <a:r>
                  <a:rPr lang="en-US" altLang="zh-TW" dirty="0" smtClean="0"/>
                  <a:t>t </a:t>
                </a:r>
                <a:r>
                  <a:rPr lang="en-US" altLang="zh-TW" dirty="0"/>
                  <a:t>= </a:t>
                </a:r>
                <a:r>
                  <a:rPr lang="en-US" altLang="zh-TW" dirty="0" smtClean="0"/>
                  <a:t>0.05.M = 10000, m= 1.  d = 0.01. The frame number, </a:t>
                </a:r>
                <a:r>
                  <a:rPr lang="en-US" altLang="zh-TW" i="1" dirty="0" err="1" smtClean="0"/>
                  <a:t>i</a:t>
                </a:r>
                <a:r>
                  <a:rPr lang="en-US" altLang="zh-TW" dirty="0" smtClean="0"/>
                  <a:t>, is increased by one after all the rules are applied once. </a:t>
                </a:r>
                <a:r>
                  <a:rPr lang="en-US" altLang="zh-TW" b="1" dirty="0" smtClean="0"/>
                  <a:t>The parameters can be modified</a:t>
                </a:r>
                <a:r>
                  <a:rPr lang="en-US" altLang="zh-TW" dirty="0" smtClean="0"/>
                  <a:t>.</a:t>
                </a:r>
              </a:p>
              <a:p>
                <a:pPr marL="0" indent="0">
                  <a:buNone/>
                </a:pPr>
                <a:r>
                  <a:rPr lang="en-US" altLang="zh-TW" dirty="0" smtClean="0"/>
                  <a:t>The termination condition is t &gt;= </a:t>
                </a:r>
                <a:r>
                  <a:rPr lang="en-US" altLang="zh-TW" dirty="0" err="1" smtClean="0"/>
                  <a:t>tmax</a:t>
                </a:r>
                <a:r>
                  <a:rPr lang="en-US" altLang="zh-TW" dirty="0" smtClean="0"/>
                  <a:t>, where </a:t>
                </a:r>
                <a:r>
                  <a:rPr lang="en-US" altLang="zh-TW" dirty="0" err="1" smtClean="0"/>
                  <a:t>tmax</a:t>
                </a:r>
                <a:r>
                  <a:rPr lang="en-US" altLang="zh-TW" dirty="0" smtClean="0"/>
                  <a:t> = 100. </a:t>
                </a:r>
              </a:p>
              <a:p>
                <a:pPr marL="0" indent="0">
                  <a:buNone/>
                </a:pPr>
                <a:r>
                  <a:rPr lang="en-US" altLang="zh-TW" dirty="0" smtClean="0"/>
                  <a:t>Hint: use norm(p) to compute ||p||. And p</a:t>
                </a:r>
                <a:r>
                  <a:rPr lang="en-US" altLang="zh-TW" baseline="30000" dirty="0" smtClean="0"/>
                  <a:t>2</a:t>
                </a:r>
                <a:r>
                  <a:rPr lang="en-US" altLang="zh-TW" dirty="0" smtClean="0"/>
                  <a:t> = p</a:t>
                </a:r>
                <a:r>
                  <a:rPr lang="zh-TW" altLang="en-US" dirty="0" smtClean="0"/>
                  <a:t>*</a:t>
                </a:r>
                <a:r>
                  <a:rPr lang="en-US" altLang="zh-TW" dirty="0" smtClean="0"/>
                  <a:t>p’. You can draw one point per time step.</a:t>
                </a:r>
              </a:p>
              <a:p>
                <a:pPr marL="0" indent="0">
                  <a:buNone/>
                </a:pPr>
                <a:endParaRPr lang="zh-TW" altLang="en-US" dirty="0"/>
              </a:p>
            </p:txBody>
          </p:sp>
        </mc:Choice>
        <mc:Fallback xmlns="">
          <p:sp>
            <p:nvSpPr>
              <p:cNvPr id="6" name="內容版面配置區 2"/>
              <p:cNvSpPr>
                <a:spLocks noGrp="1" noRot="1" noChangeAspect="1" noMove="1" noResize="1" noEditPoints="1" noAdjustHandles="1" noChangeArrowheads="1" noChangeShapeType="1" noTextEdit="1"/>
              </p:cNvSpPr>
              <p:nvPr>
                <p:ph idx="1"/>
              </p:nvPr>
            </p:nvSpPr>
            <p:spPr>
              <a:xfrm>
                <a:off x="838200" y="1307938"/>
                <a:ext cx="10515600" cy="5266481"/>
              </a:xfrm>
              <a:blipFill>
                <a:blip r:embed="rId2"/>
                <a:stretch>
                  <a:fillRect l="-1043" t="-2433" b="-2202"/>
                </a:stretch>
              </a:blipFill>
            </p:spPr>
            <p:txBody>
              <a:bodyPr/>
              <a:lstStyle/>
              <a:p>
                <a:r>
                  <a:rPr lang="en-US">
                    <a:noFill/>
                  </a:rPr>
                  <a:t> </a:t>
                </a:r>
              </a:p>
            </p:txBody>
          </p:sp>
        </mc:Fallback>
      </mc:AlternateContent>
    </p:spTree>
    <p:extLst>
      <p:ext uri="{BB962C8B-B14F-4D97-AF65-F5344CB8AC3E}">
        <p14:creationId xmlns:p14="http://schemas.microsoft.com/office/powerpoint/2010/main" val="364955451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2.3</a:t>
            </a:r>
            <a:endParaRPr lang="en-US" dirty="0"/>
          </a:p>
        </p:txBody>
      </p:sp>
      <p:sp>
        <p:nvSpPr>
          <p:cNvPr id="6" name="內容版面配置區 2"/>
          <p:cNvSpPr>
            <a:spLocks noGrp="1"/>
          </p:cNvSpPr>
          <p:nvPr>
            <p:ph idx="1"/>
          </p:nvPr>
        </p:nvSpPr>
        <p:spPr>
          <a:xfrm>
            <a:off x="838200" y="1307938"/>
            <a:ext cx="5069114" cy="5266481"/>
          </a:xfrm>
        </p:spPr>
        <p:txBody>
          <a:bodyPr>
            <a:normAutofit/>
          </a:bodyPr>
          <a:lstStyle/>
          <a:p>
            <a:pPr marL="0" indent="0">
              <a:buNone/>
            </a:pPr>
            <a:r>
              <a:rPr lang="en-US" altLang="zh-TW" dirty="0"/>
              <a:t>Draw the trajectory of the planet</a:t>
            </a:r>
            <a:r>
              <a:rPr lang="en-US" altLang="zh-TW" dirty="0" smtClean="0"/>
              <a:t>. The planet must be rotating around the origin (0,0) at the beginning.</a:t>
            </a:r>
          </a:p>
          <a:p>
            <a:pPr marL="0" indent="0">
              <a:buNone/>
            </a:pPr>
            <a:endParaRPr lang="en-US" altLang="zh-TW" dirty="0"/>
          </a:p>
          <a:p>
            <a:pPr marL="0" indent="0">
              <a:buNone/>
            </a:pPr>
            <a:r>
              <a:rPr lang="en-US" altLang="zh-TW" dirty="0" smtClean="0"/>
              <a:t>Draw N recent sample points of the trajectory of the planet.</a:t>
            </a:r>
            <a:endParaRPr lang="zh-TW" altLang="en-US" dirty="0"/>
          </a:p>
          <a:p>
            <a:pPr marL="0" indent="0">
              <a:buNone/>
            </a:pPr>
            <a:endParaRPr lang="en-US" altLang="zh-TW" dirty="0" smtClean="0"/>
          </a:p>
          <a:p>
            <a:pPr marL="0" indent="0">
              <a:buNone/>
            </a:pPr>
            <a:endParaRPr lang="en-US" altLang="zh-TW" dirty="0" smtClean="0"/>
          </a:p>
        </p:txBody>
      </p:sp>
      <p:pic>
        <p:nvPicPr>
          <p:cNvPr id="5" name="Picture 4"/>
          <p:cNvPicPr>
            <a:picLocks noChangeAspect="1"/>
          </p:cNvPicPr>
          <p:nvPr/>
        </p:nvPicPr>
        <p:blipFill rotWithShape="1">
          <a:blip r:embed="rId2">
            <a:extLst>
              <a:ext uri="{BEBA8EAE-BF5A-486C-A8C5-ECC9F3942E4B}">
                <a14:imgProps xmlns:a14="http://schemas.microsoft.com/office/drawing/2010/main">
                  <a14:imgLayer r:embed="rId3">
                    <a14:imgEffect>
                      <a14:sharpenSoften amount="50000"/>
                    </a14:imgEffect>
                  </a14:imgLayer>
                </a14:imgProps>
              </a:ext>
            </a:extLst>
          </a:blip>
          <a:srcRect l="10762" t="14232" r="52143" b="10085"/>
          <a:stretch/>
        </p:blipFill>
        <p:spPr>
          <a:xfrm>
            <a:off x="6341327" y="284639"/>
            <a:ext cx="5653315" cy="6487887"/>
          </a:xfrm>
          <a:prstGeom prst="rect">
            <a:avLst/>
          </a:prstGeom>
        </p:spPr>
      </p:pic>
    </p:spTree>
    <p:extLst>
      <p:ext uri="{BB962C8B-B14F-4D97-AF65-F5344CB8AC3E}">
        <p14:creationId xmlns:p14="http://schemas.microsoft.com/office/powerpoint/2010/main" val="287707940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2.3</a:t>
            </a:r>
            <a:endParaRPr lang="en-US" dirty="0"/>
          </a:p>
        </p:txBody>
      </p:sp>
      <p:sp>
        <p:nvSpPr>
          <p:cNvPr id="6" name="內容版面配置區 2"/>
          <p:cNvSpPr>
            <a:spLocks noGrp="1"/>
          </p:cNvSpPr>
          <p:nvPr>
            <p:ph idx="1"/>
          </p:nvPr>
        </p:nvSpPr>
        <p:spPr>
          <a:xfrm>
            <a:off x="838200" y="1307938"/>
            <a:ext cx="5069114" cy="5266481"/>
          </a:xfrm>
        </p:spPr>
        <p:txBody>
          <a:bodyPr>
            <a:normAutofit fontScale="70000" lnSpcReduction="20000"/>
          </a:bodyPr>
          <a:lstStyle/>
          <a:p>
            <a:pPr marL="0" indent="0">
              <a:buNone/>
            </a:pPr>
            <a:endParaRPr lang="en-US" altLang="zh-TW" dirty="0" smtClean="0"/>
          </a:p>
          <a:p>
            <a:pPr marL="0" indent="0">
              <a:buNone/>
            </a:pPr>
            <a:r>
              <a:rPr lang="en-US" altLang="zh-TW" dirty="0" smtClean="0"/>
              <a:t>Collect the most recent N sample points of the planet trajectory. Compute the length of the curve segment formed by these N points. N must be at least 8.</a:t>
            </a:r>
          </a:p>
          <a:p>
            <a:pPr marL="0" indent="0">
              <a:buNone/>
            </a:pPr>
            <a:r>
              <a:rPr lang="en-US" altLang="zh-TW" dirty="0" smtClean="0"/>
              <a:t>Plot the length of the curve segment vs the frame number, </a:t>
            </a:r>
            <a:r>
              <a:rPr lang="en-US" altLang="zh-TW" i="1" dirty="0" err="1" smtClean="0"/>
              <a:t>i</a:t>
            </a:r>
            <a:r>
              <a:rPr lang="en-US" altLang="zh-TW" dirty="0" smtClean="0"/>
              <a:t>.</a:t>
            </a:r>
          </a:p>
          <a:p>
            <a:pPr marL="0" indent="0">
              <a:buNone/>
            </a:pPr>
            <a:r>
              <a:rPr lang="en-US" altLang="zh-TW" dirty="0" smtClean="0"/>
              <a:t>If the length cannot be computed for a small </a:t>
            </a:r>
            <a:r>
              <a:rPr lang="en-US" altLang="zh-TW" dirty="0" err="1" smtClean="0"/>
              <a:t>i</a:t>
            </a:r>
            <a:r>
              <a:rPr lang="en-US" altLang="zh-TW" dirty="0" smtClean="0"/>
              <a:t>, the plot is skipped.</a:t>
            </a:r>
          </a:p>
          <a:p>
            <a:pPr marL="0" indent="0">
              <a:buNone/>
            </a:pPr>
            <a:r>
              <a:rPr lang="en-US" altLang="zh-TW" dirty="0" smtClean="0"/>
              <a:t>Hint: </a:t>
            </a:r>
          </a:p>
          <a:p>
            <a:pPr marL="0" indent="0">
              <a:buNone/>
            </a:pPr>
            <a:r>
              <a:rPr lang="en-US" altLang="zh-TW" dirty="0" smtClean="0"/>
              <a:t>Assume that the coordinates (x, y) o the sample points are stored in q.</a:t>
            </a:r>
          </a:p>
          <a:p>
            <a:pPr marL="0" indent="0">
              <a:buNone/>
            </a:pPr>
            <a:r>
              <a:rPr lang="en-US" altLang="zh-TW" dirty="0" smtClean="0"/>
              <a:t>If N = 4, we have </a:t>
            </a:r>
          </a:p>
          <a:p>
            <a:pPr marL="0" indent="0">
              <a:buNone/>
            </a:pPr>
            <a:r>
              <a:rPr lang="en-US" dirty="0" err="1"/>
              <a:t>dq</a:t>
            </a:r>
            <a:r>
              <a:rPr lang="en-US" dirty="0"/>
              <a:t> = </a:t>
            </a:r>
            <a:r>
              <a:rPr lang="en-US" dirty="0" smtClean="0"/>
              <a:t>q(i-3:i-1</a:t>
            </a:r>
            <a:r>
              <a:rPr lang="en-US" dirty="0"/>
              <a:t>, :) - </a:t>
            </a:r>
            <a:r>
              <a:rPr lang="en-US" dirty="0" smtClean="0"/>
              <a:t>q(i-2:i</a:t>
            </a:r>
            <a:r>
              <a:rPr lang="en-US" dirty="0"/>
              <a:t>,:);</a:t>
            </a:r>
          </a:p>
          <a:p>
            <a:pPr marL="0" indent="0">
              <a:buNone/>
            </a:pPr>
            <a:r>
              <a:rPr lang="en-US" dirty="0" smtClean="0"/>
              <a:t>d2 </a:t>
            </a:r>
            <a:r>
              <a:rPr lang="en-US" dirty="0"/>
              <a:t>= </a:t>
            </a:r>
            <a:r>
              <a:rPr lang="en-US" dirty="0" err="1"/>
              <a:t>dq</a:t>
            </a:r>
            <a:r>
              <a:rPr lang="en-US" dirty="0"/>
              <a:t>(:,1).*</a:t>
            </a:r>
            <a:r>
              <a:rPr lang="en-US" dirty="0" err="1"/>
              <a:t>dq</a:t>
            </a:r>
            <a:r>
              <a:rPr lang="en-US" dirty="0"/>
              <a:t>(:,1) + </a:t>
            </a:r>
            <a:r>
              <a:rPr lang="en-US" dirty="0" err="1"/>
              <a:t>dq</a:t>
            </a:r>
            <a:r>
              <a:rPr lang="en-US" dirty="0"/>
              <a:t>(:,2).*</a:t>
            </a:r>
            <a:r>
              <a:rPr lang="en-US" dirty="0" err="1"/>
              <a:t>dq</a:t>
            </a:r>
            <a:r>
              <a:rPr lang="en-US" dirty="0"/>
              <a:t>(:,2);</a:t>
            </a:r>
          </a:p>
          <a:p>
            <a:pPr marL="0" indent="0">
              <a:buNone/>
            </a:pPr>
            <a:r>
              <a:rPr lang="en-US" dirty="0" smtClean="0"/>
              <a:t>d1 </a:t>
            </a:r>
            <a:r>
              <a:rPr lang="en-US" dirty="0"/>
              <a:t>= </a:t>
            </a:r>
            <a:r>
              <a:rPr lang="en-US" dirty="0" err="1"/>
              <a:t>sqrt</a:t>
            </a:r>
            <a:r>
              <a:rPr lang="en-US" dirty="0"/>
              <a:t>(d2);</a:t>
            </a:r>
          </a:p>
          <a:p>
            <a:pPr marL="0" indent="0">
              <a:buNone/>
            </a:pPr>
            <a:r>
              <a:rPr lang="en-US" dirty="0" err="1" smtClean="0"/>
              <a:t>sd</a:t>
            </a:r>
            <a:r>
              <a:rPr lang="en-US" dirty="0" smtClean="0"/>
              <a:t> </a:t>
            </a:r>
            <a:r>
              <a:rPr lang="en-US" dirty="0"/>
              <a:t>= sum(d1</a:t>
            </a:r>
            <a:r>
              <a:rPr lang="en-US" dirty="0" smtClean="0"/>
              <a:t>);	% total length</a:t>
            </a:r>
            <a:endParaRPr lang="en-US" dirty="0"/>
          </a:p>
          <a:p>
            <a:pPr marL="0" indent="0">
              <a:buNone/>
            </a:pPr>
            <a:endParaRPr lang="en-US" altLang="zh-TW" dirty="0" smtClean="0"/>
          </a:p>
          <a:p>
            <a:pPr marL="0" indent="0">
              <a:buNone/>
            </a:pPr>
            <a:endParaRPr lang="zh-TW" altLang="en-US" dirty="0"/>
          </a:p>
        </p:txBody>
      </p:sp>
      <p:pic>
        <p:nvPicPr>
          <p:cNvPr id="7" name="Picture 6"/>
          <p:cNvPicPr>
            <a:picLocks noChangeAspect="1"/>
          </p:cNvPicPr>
          <p:nvPr/>
        </p:nvPicPr>
        <p:blipFill rotWithShape="1">
          <a:blip r:embed="rId2">
            <a:extLst>
              <a:ext uri="{BEBA8EAE-BF5A-486C-A8C5-ECC9F3942E4B}">
                <a14:imgProps xmlns:a14="http://schemas.microsoft.com/office/drawing/2010/main">
                  <a14:imgLayer r:embed="rId3">
                    <a14:imgEffect>
                      <a14:sharpenSoften amount="50000"/>
                    </a14:imgEffect>
                  </a14:imgLayer>
                </a14:imgProps>
              </a:ext>
            </a:extLst>
          </a:blip>
          <a:srcRect l="54227" t="14232" r="8381" b="10085"/>
          <a:stretch/>
        </p:blipFill>
        <p:spPr>
          <a:xfrm>
            <a:off x="6371919" y="726059"/>
            <a:ext cx="5136749" cy="5848360"/>
          </a:xfrm>
          <a:prstGeom prst="rect">
            <a:avLst/>
          </a:prstGeom>
        </p:spPr>
      </p:pic>
    </p:spTree>
    <p:extLst>
      <p:ext uri="{BB962C8B-B14F-4D97-AF65-F5344CB8AC3E}">
        <p14:creationId xmlns:p14="http://schemas.microsoft.com/office/powerpoint/2010/main" val="172755423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lstStyle/>
          <a:p>
            <a:r>
              <a:rPr lang="en-US" dirty="0" smtClean="0"/>
              <a:t>Problem 2.3</a:t>
            </a:r>
            <a:endParaRPr lang="en-US" dirty="0"/>
          </a:p>
        </p:txBody>
      </p:sp>
      <p:pic>
        <p:nvPicPr>
          <p:cNvPr id="5" name="Picture 4"/>
          <p:cNvPicPr>
            <a:picLocks noChangeAspect="1"/>
          </p:cNvPicPr>
          <p:nvPr/>
        </p:nvPicPr>
        <p:blipFill rotWithShape="1">
          <a:blip r:embed="rId2">
            <a:extLst>
              <a:ext uri="{BEBA8EAE-BF5A-486C-A8C5-ECC9F3942E4B}">
                <a14:imgProps xmlns:a14="http://schemas.microsoft.com/office/drawing/2010/main">
                  <a14:imgLayer r:embed="rId3">
                    <a14:imgEffect>
                      <a14:sharpenSoften amount="50000"/>
                    </a14:imgEffect>
                  </a14:imgLayer>
                </a14:imgProps>
              </a:ext>
            </a:extLst>
          </a:blip>
          <a:srcRect l="10762" t="14232" r="8381" b="10085"/>
          <a:stretch/>
        </p:blipFill>
        <p:spPr>
          <a:xfrm>
            <a:off x="838200" y="1690688"/>
            <a:ext cx="8734331" cy="4598641"/>
          </a:xfrm>
          <a:prstGeom prst="rect">
            <a:avLst/>
          </a:prstGeom>
        </p:spPr>
      </p:pic>
      <p:sp>
        <p:nvSpPr>
          <p:cNvPr id="4" name="Rectangle 3"/>
          <p:cNvSpPr/>
          <p:nvPr/>
        </p:nvSpPr>
        <p:spPr>
          <a:xfrm>
            <a:off x="1593740" y="1121301"/>
            <a:ext cx="2371355" cy="400110"/>
          </a:xfrm>
          <a:prstGeom prst="rect">
            <a:avLst/>
          </a:prstGeom>
        </p:spPr>
        <p:txBody>
          <a:bodyPr wrap="none">
            <a:spAutoFit/>
          </a:bodyPr>
          <a:lstStyle/>
          <a:p>
            <a:r>
              <a:rPr lang="en-US" altLang="zh-TW" sz="2000" dirty="0" smtClean="0"/>
              <a:t>The </a:t>
            </a:r>
            <a:r>
              <a:rPr lang="en-US" altLang="zh-TW" sz="2000" dirty="0"/>
              <a:t>planet trajectory</a:t>
            </a:r>
            <a:endParaRPr lang="en-US" sz="2000" dirty="0"/>
          </a:p>
        </p:txBody>
      </p:sp>
      <p:sp>
        <p:nvSpPr>
          <p:cNvPr id="7" name="Rectangle 6"/>
          <p:cNvSpPr/>
          <p:nvPr/>
        </p:nvSpPr>
        <p:spPr>
          <a:xfrm>
            <a:off x="5754029" y="967413"/>
            <a:ext cx="3818502" cy="707886"/>
          </a:xfrm>
          <a:prstGeom prst="rect">
            <a:avLst/>
          </a:prstGeom>
        </p:spPr>
        <p:txBody>
          <a:bodyPr wrap="square">
            <a:spAutoFit/>
          </a:bodyPr>
          <a:lstStyle/>
          <a:p>
            <a:r>
              <a:rPr lang="en-US" altLang="zh-TW" sz="2000" dirty="0" smtClean="0"/>
              <a:t>Length of the curve segment vs. frame number</a:t>
            </a:r>
            <a:endParaRPr lang="en-US" sz="2000" dirty="0"/>
          </a:p>
        </p:txBody>
      </p:sp>
      <p:sp>
        <p:nvSpPr>
          <p:cNvPr id="3" name="Rectangle 2"/>
          <p:cNvSpPr/>
          <p:nvPr/>
        </p:nvSpPr>
        <p:spPr>
          <a:xfrm>
            <a:off x="6831781" y="6289329"/>
            <a:ext cx="1539268" cy="369332"/>
          </a:xfrm>
          <a:prstGeom prst="rect">
            <a:avLst/>
          </a:prstGeom>
        </p:spPr>
        <p:txBody>
          <a:bodyPr wrap="none">
            <a:spAutoFit/>
          </a:bodyPr>
          <a:lstStyle/>
          <a:p>
            <a:r>
              <a:rPr lang="en-US" altLang="zh-TW" dirty="0"/>
              <a:t>frame number</a:t>
            </a:r>
            <a:endParaRPr lang="en-US" dirty="0"/>
          </a:p>
        </p:txBody>
      </p:sp>
      <p:sp>
        <p:nvSpPr>
          <p:cNvPr id="8" name="Rectangle 7"/>
          <p:cNvSpPr/>
          <p:nvPr/>
        </p:nvSpPr>
        <p:spPr>
          <a:xfrm>
            <a:off x="2547604" y="6289329"/>
            <a:ext cx="231814" cy="369332"/>
          </a:xfrm>
          <a:prstGeom prst="rect">
            <a:avLst/>
          </a:prstGeom>
        </p:spPr>
        <p:txBody>
          <a:bodyPr wrap="square">
            <a:spAutoFit/>
          </a:bodyPr>
          <a:lstStyle/>
          <a:p>
            <a:r>
              <a:rPr lang="en-US" altLang="zh-TW" dirty="0" smtClean="0"/>
              <a:t>x</a:t>
            </a:r>
            <a:endParaRPr lang="en-US" dirty="0"/>
          </a:p>
        </p:txBody>
      </p:sp>
      <p:sp>
        <p:nvSpPr>
          <p:cNvPr id="9" name="Rectangle 8"/>
          <p:cNvSpPr/>
          <p:nvPr/>
        </p:nvSpPr>
        <p:spPr>
          <a:xfrm>
            <a:off x="369399" y="3620676"/>
            <a:ext cx="231814" cy="369332"/>
          </a:xfrm>
          <a:prstGeom prst="rect">
            <a:avLst/>
          </a:prstGeom>
        </p:spPr>
        <p:txBody>
          <a:bodyPr wrap="square">
            <a:spAutoFit/>
          </a:bodyPr>
          <a:lstStyle/>
          <a:p>
            <a:r>
              <a:rPr lang="en-US" altLang="zh-TW" dirty="0" smtClean="0"/>
              <a:t>y</a:t>
            </a:r>
            <a:endParaRPr lang="en-US" dirty="0"/>
          </a:p>
        </p:txBody>
      </p:sp>
    </p:spTree>
    <p:extLst>
      <p:ext uri="{BB962C8B-B14F-4D97-AF65-F5344CB8AC3E}">
        <p14:creationId xmlns:p14="http://schemas.microsoft.com/office/powerpoint/2010/main" val="412805870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lanet_distance">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54433" y="1028194"/>
            <a:ext cx="6281265" cy="5339075"/>
          </a:xfrm>
          <a:prstGeom prst="rect">
            <a:avLst/>
          </a:prstGeom>
        </p:spPr>
      </p:pic>
      <p:sp>
        <p:nvSpPr>
          <p:cNvPr id="5" name="TextBox 4"/>
          <p:cNvSpPr txBox="1"/>
          <p:nvPr/>
        </p:nvSpPr>
        <p:spPr>
          <a:xfrm>
            <a:off x="8080763" y="1600200"/>
            <a:ext cx="3019037" cy="1077218"/>
          </a:xfrm>
          <a:prstGeom prst="rect">
            <a:avLst/>
          </a:prstGeom>
          <a:noFill/>
        </p:spPr>
        <p:txBody>
          <a:bodyPr wrap="square" rtlCol="0">
            <a:spAutoFit/>
          </a:bodyPr>
          <a:lstStyle/>
          <a:p>
            <a:r>
              <a:rPr lang="en-US" sz="3200" dirty="0" smtClean="0"/>
              <a:t>Play to see the animation.</a:t>
            </a:r>
            <a:endParaRPr lang="en-US" sz="3200" dirty="0"/>
          </a:p>
        </p:txBody>
      </p:sp>
      <p:sp>
        <p:nvSpPr>
          <p:cNvPr id="6" name="Title 1"/>
          <p:cNvSpPr>
            <a:spLocks noGrp="1"/>
          </p:cNvSpPr>
          <p:nvPr>
            <p:ph type="title"/>
          </p:nvPr>
        </p:nvSpPr>
        <p:spPr>
          <a:xfrm>
            <a:off x="838200" y="0"/>
            <a:ext cx="10515600" cy="1325563"/>
          </a:xfrm>
        </p:spPr>
        <p:txBody>
          <a:bodyPr/>
          <a:lstStyle/>
          <a:p>
            <a:r>
              <a:rPr lang="en-US" dirty="0" smtClean="0"/>
              <a:t>Problem 2.3</a:t>
            </a:r>
            <a:endParaRPr lang="en-US" dirty="0"/>
          </a:p>
        </p:txBody>
      </p:sp>
    </p:spTree>
    <p:extLst>
      <p:ext uri="{BB962C8B-B14F-4D97-AF65-F5344CB8AC3E}">
        <p14:creationId xmlns:p14="http://schemas.microsoft.com/office/powerpoint/2010/main" val="29220261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7679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Midterm instruction</a:t>
            </a:r>
            <a:endParaRPr lang="en-US" dirty="0"/>
          </a:p>
        </p:txBody>
      </p:sp>
      <p:sp>
        <p:nvSpPr>
          <p:cNvPr id="3" name="Content Placeholder 2"/>
          <p:cNvSpPr>
            <a:spLocks noGrp="1"/>
          </p:cNvSpPr>
          <p:nvPr>
            <p:ph idx="1"/>
          </p:nvPr>
        </p:nvSpPr>
        <p:spPr/>
        <p:txBody>
          <a:bodyPr>
            <a:normAutofit lnSpcReduction="10000"/>
          </a:bodyPr>
          <a:lstStyle/>
          <a:p>
            <a:r>
              <a:rPr lang="en-US" dirty="0" smtClean="0"/>
              <a:t>There are two parts of an exam.</a:t>
            </a:r>
          </a:p>
          <a:p>
            <a:r>
              <a:rPr lang="en-US" dirty="0" smtClean="0"/>
              <a:t>1) the programming part (total 90pt)</a:t>
            </a:r>
          </a:p>
          <a:p>
            <a:pPr lvl="1"/>
            <a:r>
              <a:rPr lang="en-US" dirty="0" smtClean="0"/>
              <a:t>You must implement a program to solve each problem</a:t>
            </a:r>
          </a:p>
          <a:p>
            <a:r>
              <a:rPr lang="en-US" dirty="0" smtClean="0"/>
              <a:t>2) the report part (total 10pt)</a:t>
            </a:r>
          </a:p>
          <a:p>
            <a:pPr lvl="1"/>
            <a:r>
              <a:rPr lang="en-US" dirty="0" smtClean="0"/>
              <a:t>You must write a report to describe how you solve each problem</a:t>
            </a:r>
          </a:p>
          <a:p>
            <a:pPr lvl="1"/>
            <a:r>
              <a:rPr lang="en-US" dirty="0" smtClean="0"/>
              <a:t>The approach for solving each problem must be clear and readable.</a:t>
            </a:r>
          </a:p>
          <a:p>
            <a:pPr lvl="1"/>
            <a:r>
              <a:rPr lang="en-US" dirty="0" smtClean="0"/>
              <a:t>It contains a structure plan and shows clearly why such approach is adopted.</a:t>
            </a:r>
          </a:p>
          <a:p>
            <a:pPr lvl="1"/>
            <a:r>
              <a:rPr lang="en-US" dirty="0" smtClean="0"/>
              <a:t>Each report must contain the number of words between 80 and 120 words in English. The marking scheme of the report is based on the correctness and clarity of the description of the approach. If you use fewer words to describe the approach, your score may be deducted.</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130586927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7546" y="89181"/>
            <a:ext cx="10515600" cy="1325563"/>
          </a:xfrm>
        </p:spPr>
        <p:txBody>
          <a:bodyPr/>
          <a:lstStyle/>
          <a:p>
            <a:r>
              <a:rPr lang="en-US" dirty="0" smtClean="0"/>
              <a:t>(25%) Problem 2.3 Marking scheme</a:t>
            </a:r>
            <a:endParaRPr lang="en-US" dirty="0"/>
          </a:p>
        </p:txBody>
      </p:sp>
      <p:sp>
        <p:nvSpPr>
          <p:cNvPr id="3" name="Content Placeholder 2"/>
          <p:cNvSpPr>
            <a:spLocks noGrp="1"/>
          </p:cNvSpPr>
          <p:nvPr>
            <p:ph idx="1"/>
          </p:nvPr>
        </p:nvSpPr>
        <p:spPr>
          <a:xfrm>
            <a:off x="492512" y="1701279"/>
            <a:ext cx="4949283" cy="4833335"/>
          </a:xfrm>
        </p:spPr>
        <p:txBody>
          <a:bodyPr>
            <a:normAutofit fontScale="92500" lnSpcReduction="20000"/>
          </a:bodyPr>
          <a:lstStyle/>
          <a:p>
            <a:r>
              <a:rPr lang="en-US" dirty="0" smtClean="0"/>
              <a:t>[5%] The trajectory of the planet is similar to the example.</a:t>
            </a:r>
          </a:p>
          <a:p>
            <a:r>
              <a:rPr lang="en-US" dirty="0" smtClean="0"/>
              <a:t>[5%] The plot for the length of the curve segment is similar to the example.</a:t>
            </a:r>
          </a:p>
          <a:p>
            <a:r>
              <a:rPr lang="en-US" dirty="0" smtClean="0"/>
              <a:t>[5%] The recent sample points are plotted clearly, at least 8 points.</a:t>
            </a:r>
          </a:p>
          <a:p>
            <a:r>
              <a:rPr lang="en-US" dirty="0" smtClean="0"/>
              <a:t>[5%] The results can be seen clearly, including trajectory and the plot of the curve length.</a:t>
            </a:r>
          </a:p>
          <a:p>
            <a:r>
              <a:rPr lang="en-US" dirty="0" smtClean="0"/>
              <a:t>[5%] The trajectory of the planet is similar to the example and the performance of the program must be interactive.</a:t>
            </a:r>
          </a:p>
        </p:txBody>
      </p:sp>
      <p:pic>
        <p:nvPicPr>
          <p:cNvPr id="4" name="Picture 3"/>
          <p:cNvPicPr>
            <a:picLocks noChangeAspect="1"/>
          </p:cNvPicPr>
          <p:nvPr/>
        </p:nvPicPr>
        <p:blipFill rotWithShape="1">
          <a:blip r:embed="rId2">
            <a:extLst>
              <a:ext uri="{BEBA8EAE-BF5A-486C-A8C5-ECC9F3942E4B}">
                <a14:imgProps xmlns:a14="http://schemas.microsoft.com/office/drawing/2010/main">
                  <a14:imgLayer r:embed="rId3">
                    <a14:imgEffect>
                      <a14:sharpenSoften amount="50000"/>
                    </a14:imgEffect>
                  </a14:imgLayer>
                </a14:imgProps>
              </a:ext>
            </a:extLst>
          </a:blip>
          <a:srcRect l="53895" t="14232" r="8382" b="10085"/>
          <a:stretch/>
        </p:blipFill>
        <p:spPr>
          <a:xfrm>
            <a:off x="9067911" y="3225477"/>
            <a:ext cx="3050928" cy="3442993"/>
          </a:xfrm>
          <a:prstGeom prst="rect">
            <a:avLst/>
          </a:prstGeom>
        </p:spPr>
      </p:pic>
      <p:pic>
        <p:nvPicPr>
          <p:cNvPr id="5" name="Picture 4"/>
          <p:cNvPicPr>
            <a:picLocks noChangeAspect="1"/>
          </p:cNvPicPr>
          <p:nvPr/>
        </p:nvPicPr>
        <p:blipFill rotWithShape="1">
          <a:blip r:embed="rId2">
            <a:extLst>
              <a:ext uri="{BEBA8EAE-BF5A-486C-A8C5-ECC9F3942E4B}">
                <a14:imgProps xmlns:a14="http://schemas.microsoft.com/office/drawing/2010/main">
                  <a14:imgLayer r:embed="rId3">
                    <a14:imgEffect>
                      <a14:sharpenSoften amount="50000"/>
                    </a14:imgEffect>
                  </a14:imgLayer>
                </a14:imgProps>
              </a:ext>
            </a:extLst>
          </a:blip>
          <a:srcRect l="10762" t="14232" r="52987" b="10085"/>
          <a:stretch/>
        </p:blipFill>
        <p:spPr>
          <a:xfrm>
            <a:off x="5326566" y="1293512"/>
            <a:ext cx="3741345" cy="4393610"/>
          </a:xfrm>
          <a:prstGeom prst="rect">
            <a:avLst/>
          </a:prstGeom>
        </p:spPr>
      </p:pic>
    </p:spTree>
    <p:extLst>
      <p:ext uri="{BB962C8B-B14F-4D97-AF65-F5344CB8AC3E}">
        <p14:creationId xmlns:p14="http://schemas.microsoft.com/office/powerpoint/2010/main" val="31283692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9934" y="0"/>
            <a:ext cx="11511989" cy="1325563"/>
          </a:xfrm>
        </p:spPr>
        <p:txBody>
          <a:bodyPr>
            <a:normAutofit/>
          </a:bodyPr>
          <a:lstStyle/>
          <a:p>
            <a:r>
              <a:rPr lang="en-US" altLang="zh-TW" sz="4000" dirty="0" smtClean="0"/>
              <a:t>(25 pts) Midterm </a:t>
            </a:r>
            <a:r>
              <a:rPr lang="en-US" altLang="zh-TW" sz="4000" dirty="0"/>
              <a:t>Problem </a:t>
            </a:r>
            <a:r>
              <a:rPr lang="en-US" altLang="zh-TW" sz="4000" dirty="0" smtClean="0"/>
              <a:t>2.4. Image manipulation</a:t>
            </a:r>
            <a:endParaRPr lang="en-US" sz="4000" dirty="0"/>
          </a:p>
        </p:txBody>
      </p:sp>
      <p:sp>
        <p:nvSpPr>
          <p:cNvPr id="3" name="Content Placeholder 2"/>
          <p:cNvSpPr>
            <a:spLocks noGrp="1"/>
          </p:cNvSpPr>
          <p:nvPr>
            <p:ph idx="1"/>
          </p:nvPr>
        </p:nvSpPr>
        <p:spPr>
          <a:xfrm>
            <a:off x="409935" y="1014760"/>
            <a:ext cx="10954752" cy="5687123"/>
          </a:xfrm>
        </p:spPr>
        <p:txBody>
          <a:bodyPr>
            <a:normAutofit fontScale="92500" lnSpcReduction="20000"/>
          </a:bodyPr>
          <a:lstStyle/>
          <a:p>
            <a:pPr marL="0" indent="0">
              <a:buNone/>
            </a:pPr>
            <a:r>
              <a:rPr lang="en-US" altLang="zh-TW" sz="2400" dirty="0"/>
              <a:t>This program </a:t>
            </a:r>
            <a:r>
              <a:rPr lang="en-US" altLang="zh-TW" sz="2400" dirty="0" smtClean="0"/>
              <a:t>manipulates </a:t>
            </a:r>
            <a:r>
              <a:rPr lang="en-US" altLang="zh-TW" sz="2400" dirty="0"/>
              <a:t>the image, </a:t>
            </a:r>
            <a:r>
              <a:rPr lang="en-US" altLang="zh-TW" sz="2400" dirty="0" smtClean="0"/>
              <a:t>tmp.png. You can resize the image as long as the objects are clear in the image. You press keys to manipulate the image. Note that if the image is brightened up, its effect should be on when the image is being shifted. </a:t>
            </a:r>
          </a:p>
          <a:p>
            <a:pPr marL="0" indent="0">
              <a:buNone/>
            </a:pPr>
            <a:r>
              <a:rPr lang="en-US" altLang="zh-TW" sz="2400" dirty="0" smtClean="0"/>
              <a:t>You should use the template: m02_4.m. Change file name.</a:t>
            </a:r>
          </a:p>
          <a:p>
            <a:pPr marL="0" indent="0">
              <a:buNone/>
            </a:pPr>
            <a:r>
              <a:rPr lang="en-US" altLang="zh-TW" sz="2400" dirty="0" smtClean="0"/>
              <a:t>The template only uses the key ‘j’ only.</a:t>
            </a:r>
          </a:p>
          <a:p>
            <a:pPr marL="0" indent="0">
              <a:buNone/>
            </a:pPr>
            <a:r>
              <a:rPr lang="en-US" altLang="zh-TW" sz="2400" dirty="0"/>
              <a:t>The results must be similar to the results in the demo video.</a:t>
            </a:r>
          </a:p>
          <a:p>
            <a:pPr marL="0" indent="0">
              <a:buNone/>
            </a:pPr>
            <a:endParaRPr lang="en-US" altLang="zh-TW" sz="2400" dirty="0"/>
          </a:p>
          <a:p>
            <a:pPr marL="0" indent="0">
              <a:buNone/>
            </a:pPr>
            <a:r>
              <a:rPr lang="en-US" altLang="zh-TW" sz="2400" dirty="0"/>
              <a:t>Show the </a:t>
            </a:r>
            <a:r>
              <a:rPr lang="en-US" altLang="zh-TW" sz="2400" dirty="0" smtClean="0"/>
              <a:t>options for the key usage as follows:</a:t>
            </a:r>
            <a:endParaRPr lang="en-US" altLang="zh-TW" sz="2400" dirty="0"/>
          </a:p>
          <a:p>
            <a:pPr marL="0" indent="0">
              <a:buNone/>
            </a:pPr>
            <a:r>
              <a:rPr lang="en-US" altLang="zh-TW" sz="2400" dirty="0" smtClean="0"/>
              <a:t>j) Shift the image from right </a:t>
            </a:r>
            <a:r>
              <a:rPr lang="en-US" altLang="zh-TW" sz="2400" dirty="0"/>
              <a:t>to </a:t>
            </a:r>
            <a:r>
              <a:rPr lang="en-US" altLang="zh-TW" sz="2400" dirty="0" smtClean="0"/>
              <a:t>left by 10 pixels per step</a:t>
            </a:r>
          </a:p>
          <a:p>
            <a:pPr marL="0" indent="0">
              <a:buNone/>
            </a:pPr>
            <a:r>
              <a:rPr lang="en-US" altLang="zh-TW" sz="2400" dirty="0" smtClean="0"/>
              <a:t>k) Shift the image from left </a:t>
            </a:r>
            <a:r>
              <a:rPr lang="en-US" altLang="zh-TW" sz="2400" dirty="0"/>
              <a:t>to </a:t>
            </a:r>
            <a:r>
              <a:rPr lang="en-US" altLang="zh-TW" sz="2400" dirty="0" smtClean="0"/>
              <a:t>right </a:t>
            </a:r>
            <a:r>
              <a:rPr lang="en-US" altLang="zh-TW" sz="2400" dirty="0"/>
              <a:t>by 10 pixels per step</a:t>
            </a:r>
          </a:p>
          <a:p>
            <a:pPr marL="0" indent="0">
              <a:buNone/>
            </a:pPr>
            <a:r>
              <a:rPr lang="en-US" altLang="zh-TW" sz="2400" dirty="0" smtClean="0"/>
              <a:t>n) </a:t>
            </a:r>
            <a:r>
              <a:rPr lang="en-US" altLang="zh-TW" sz="2400" dirty="0"/>
              <a:t>Shift the image from </a:t>
            </a:r>
            <a:r>
              <a:rPr lang="en-US" altLang="zh-TW" sz="2400" dirty="0" smtClean="0"/>
              <a:t>right </a:t>
            </a:r>
            <a:r>
              <a:rPr lang="en-US" altLang="zh-TW" sz="2400" dirty="0"/>
              <a:t>to </a:t>
            </a:r>
            <a:r>
              <a:rPr lang="en-US" altLang="zh-TW" sz="2400" dirty="0" smtClean="0"/>
              <a:t>left </a:t>
            </a:r>
            <a:r>
              <a:rPr lang="en-US" altLang="zh-TW" sz="2400" dirty="0"/>
              <a:t>by </a:t>
            </a:r>
            <a:r>
              <a:rPr lang="en-US" altLang="zh-TW" sz="2400" dirty="0" smtClean="0"/>
              <a:t>40 </a:t>
            </a:r>
            <a:r>
              <a:rPr lang="en-US" altLang="zh-TW" sz="2400" dirty="0"/>
              <a:t>pixels per step</a:t>
            </a:r>
          </a:p>
          <a:p>
            <a:pPr marL="0" indent="0">
              <a:buNone/>
            </a:pPr>
            <a:r>
              <a:rPr lang="en-US" altLang="zh-TW" sz="2400" dirty="0" smtClean="0"/>
              <a:t>m) </a:t>
            </a:r>
            <a:r>
              <a:rPr lang="en-US" altLang="zh-TW" sz="2400" dirty="0"/>
              <a:t>Shift the image from </a:t>
            </a:r>
            <a:r>
              <a:rPr lang="en-US" altLang="zh-TW" sz="2400" dirty="0" smtClean="0"/>
              <a:t>left </a:t>
            </a:r>
            <a:r>
              <a:rPr lang="en-US" altLang="zh-TW" sz="2400" dirty="0"/>
              <a:t>to </a:t>
            </a:r>
            <a:r>
              <a:rPr lang="en-US" altLang="zh-TW" sz="2400" dirty="0" smtClean="0"/>
              <a:t>right </a:t>
            </a:r>
            <a:r>
              <a:rPr lang="en-US" altLang="zh-TW" sz="2400" dirty="0"/>
              <a:t>by </a:t>
            </a:r>
            <a:r>
              <a:rPr lang="en-US" altLang="zh-TW" sz="2400" dirty="0" smtClean="0"/>
              <a:t>40 </a:t>
            </a:r>
            <a:r>
              <a:rPr lang="en-US" altLang="zh-TW" sz="2400" dirty="0"/>
              <a:t>pixels per step</a:t>
            </a:r>
          </a:p>
          <a:p>
            <a:pPr marL="0" indent="0">
              <a:buNone/>
            </a:pPr>
            <a:r>
              <a:rPr lang="en-US" altLang="zh-TW" sz="2400" dirty="0" smtClean="0"/>
              <a:t>b</a:t>
            </a:r>
            <a:r>
              <a:rPr lang="en-US" altLang="zh-TW" sz="2400" dirty="0"/>
              <a:t>) Turn on or off a spot light on the center. Raise or reduce the intensities of pixels in a circular ring (formed by two </a:t>
            </a:r>
            <a:r>
              <a:rPr lang="en-US" altLang="zh-TW" sz="2400" dirty="0" smtClean="0"/>
              <a:t>circles). </a:t>
            </a:r>
            <a:r>
              <a:rPr lang="en-US" altLang="zh-TW" sz="2400" dirty="0"/>
              <a:t>The region </a:t>
            </a:r>
            <a:r>
              <a:rPr lang="en-US" altLang="zh-TW" sz="2400" dirty="0" smtClean="0"/>
              <a:t>inside the smaller circle is much brighter than the region between the </a:t>
            </a:r>
            <a:r>
              <a:rPr lang="en-US" altLang="zh-TW" sz="2400" dirty="0"/>
              <a:t>two </a:t>
            </a:r>
            <a:r>
              <a:rPr lang="en-US" altLang="zh-TW" sz="2400" dirty="0" smtClean="0"/>
              <a:t>circles. </a:t>
            </a:r>
            <a:endParaRPr lang="en-US" altLang="zh-TW" sz="2400" dirty="0"/>
          </a:p>
          <a:p>
            <a:pPr marL="0" indent="0">
              <a:buNone/>
            </a:pPr>
            <a:r>
              <a:rPr lang="en-US" altLang="zh-TW" sz="2400" dirty="0" smtClean="0"/>
              <a:t>q</a:t>
            </a:r>
            <a:r>
              <a:rPr lang="en-US" altLang="zh-TW" sz="2400" dirty="0"/>
              <a:t>) Show student name and ID. Then quit the program</a:t>
            </a:r>
            <a:r>
              <a:rPr lang="en-US" altLang="zh-TW" sz="2400" dirty="0" smtClean="0"/>
              <a:t>.</a:t>
            </a:r>
            <a:endParaRPr lang="en-US" altLang="zh-TW" sz="2400" dirty="0"/>
          </a:p>
        </p:txBody>
      </p:sp>
      <p:pic>
        <p:nvPicPr>
          <p:cNvPr id="5" name="Picture 4"/>
          <p:cNvPicPr>
            <a:picLocks noChangeAspect="1"/>
          </p:cNvPicPr>
          <p:nvPr/>
        </p:nvPicPr>
        <p:blipFill rotWithShape="1">
          <a:blip r:embed="rId2"/>
          <a:srcRect l="29810" t="15588" r="30095" b="13133"/>
          <a:stretch/>
        </p:blipFill>
        <p:spPr>
          <a:xfrm>
            <a:off x="8621486" y="2075543"/>
            <a:ext cx="2496457" cy="2496457"/>
          </a:xfrm>
          <a:prstGeom prst="rect">
            <a:avLst/>
          </a:prstGeom>
        </p:spPr>
      </p:pic>
    </p:spTree>
    <p:extLst>
      <p:ext uri="{BB962C8B-B14F-4D97-AF65-F5344CB8AC3E}">
        <p14:creationId xmlns:p14="http://schemas.microsoft.com/office/powerpoint/2010/main" val="348007691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_interactive">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61387" y="600274"/>
            <a:ext cx="6311984" cy="6094719"/>
          </a:xfrm>
          <a:prstGeom prst="rect">
            <a:avLst/>
          </a:prstGeom>
        </p:spPr>
      </p:pic>
      <p:sp>
        <p:nvSpPr>
          <p:cNvPr id="5" name="TextBox 4"/>
          <p:cNvSpPr txBox="1"/>
          <p:nvPr/>
        </p:nvSpPr>
        <p:spPr>
          <a:xfrm>
            <a:off x="6898004" y="1385475"/>
            <a:ext cx="4833257" cy="4524315"/>
          </a:xfrm>
          <a:prstGeom prst="rect">
            <a:avLst/>
          </a:prstGeom>
          <a:noFill/>
        </p:spPr>
        <p:txBody>
          <a:bodyPr wrap="square" rtlCol="0">
            <a:spAutoFit/>
          </a:bodyPr>
          <a:lstStyle/>
          <a:p>
            <a:r>
              <a:rPr lang="en-US" sz="3200" dirty="0" smtClean="0"/>
              <a:t>Play to see the animation.</a:t>
            </a:r>
          </a:p>
          <a:p>
            <a:endParaRPr lang="en-US" sz="3200" dirty="0"/>
          </a:p>
          <a:p>
            <a:r>
              <a:rPr lang="en-US" sz="3200" dirty="0" smtClean="0"/>
              <a:t>If the effect of ‘brighten up” is on, the effect is also applied when the image is shifted.</a:t>
            </a:r>
          </a:p>
          <a:p>
            <a:endParaRPr lang="en-US" sz="3200" dirty="0"/>
          </a:p>
          <a:p>
            <a:r>
              <a:rPr lang="en-US" sz="3200" dirty="0" smtClean="0"/>
              <a:t>Must use keys to manipulate the image.</a:t>
            </a:r>
            <a:endParaRPr lang="en-US" sz="3200" dirty="0"/>
          </a:p>
        </p:txBody>
      </p:sp>
      <p:sp>
        <p:nvSpPr>
          <p:cNvPr id="6" name="Rectangle 5"/>
          <p:cNvSpPr/>
          <p:nvPr/>
        </p:nvSpPr>
        <p:spPr>
          <a:xfrm>
            <a:off x="676207" y="138609"/>
            <a:ext cx="5282343" cy="461665"/>
          </a:xfrm>
          <a:prstGeom prst="rect">
            <a:avLst/>
          </a:prstGeom>
        </p:spPr>
        <p:txBody>
          <a:bodyPr wrap="none">
            <a:spAutoFit/>
          </a:bodyPr>
          <a:lstStyle/>
          <a:p>
            <a:r>
              <a:rPr lang="en-US" altLang="zh-TW" sz="2400" dirty="0" smtClean="0"/>
              <a:t>The image is shifted by 10 </a:t>
            </a:r>
            <a:r>
              <a:rPr lang="en-US" altLang="zh-TW" sz="2400" dirty="0"/>
              <a:t>pixels per step</a:t>
            </a:r>
            <a:endParaRPr lang="en-US" sz="2400" dirty="0"/>
          </a:p>
        </p:txBody>
      </p:sp>
    </p:spTree>
    <p:extLst>
      <p:ext uri="{BB962C8B-B14F-4D97-AF65-F5344CB8AC3E}">
        <p14:creationId xmlns:p14="http://schemas.microsoft.com/office/powerpoint/2010/main" val="34029145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4862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9934" y="0"/>
            <a:ext cx="8083887" cy="1483112"/>
          </a:xfrm>
        </p:spPr>
        <p:txBody>
          <a:bodyPr>
            <a:normAutofit/>
          </a:bodyPr>
          <a:lstStyle/>
          <a:p>
            <a:r>
              <a:rPr lang="en-US" altLang="zh-TW" sz="4000" dirty="0" smtClean="0"/>
              <a:t>(25 pts) Problem 2.4 Marking Scheme</a:t>
            </a:r>
            <a:endParaRPr lang="en-US" sz="4000" dirty="0"/>
          </a:p>
        </p:txBody>
      </p:sp>
      <p:sp>
        <p:nvSpPr>
          <p:cNvPr id="3" name="Content Placeholder 2"/>
          <p:cNvSpPr>
            <a:spLocks noGrp="1"/>
          </p:cNvSpPr>
          <p:nvPr>
            <p:ph idx="1"/>
          </p:nvPr>
        </p:nvSpPr>
        <p:spPr>
          <a:xfrm>
            <a:off x="409934" y="1014760"/>
            <a:ext cx="8490008" cy="5687123"/>
          </a:xfrm>
        </p:spPr>
        <p:txBody>
          <a:bodyPr>
            <a:normAutofit/>
          </a:bodyPr>
          <a:lstStyle/>
          <a:p>
            <a:pPr marL="0" indent="0">
              <a:buNone/>
            </a:pPr>
            <a:r>
              <a:rPr lang="en-US" altLang="zh-TW" sz="2400" dirty="0"/>
              <a:t>The results must be similar to the results in the demo video.</a:t>
            </a:r>
          </a:p>
          <a:p>
            <a:pPr marL="0" indent="0">
              <a:buNone/>
            </a:pPr>
            <a:r>
              <a:rPr lang="en-US" altLang="zh-TW" sz="2400" b="1" dirty="0" smtClean="0"/>
              <a:t>The objects in the image must be maintained.</a:t>
            </a:r>
          </a:p>
          <a:p>
            <a:pPr marL="0" indent="0">
              <a:buNone/>
            </a:pPr>
            <a:endParaRPr lang="en-US" altLang="zh-TW" sz="2400" dirty="0" smtClean="0"/>
          </a:p>
          <a:p>
            <a:pPr marL="0" indent="0">
              <a:buNone/>
            </a:pPr>
            <a:r>
              <a:rPr lang="en-US" altLang="zh-TW" sz="2400" dirty="0" smtClean="0"/>
              <a:t>[2%] j) Shift the image from right </a:t>
            </a:r>
            <a:r>
              <a:rPr lang="en-US" altLang="zh-TW" sz="2400" dirty="0"/>
              <a:t>to </a:t>
            </a:r>
            <a:r>
              <a:rPr lang="en-US" altLang="zh-TW" sz="2400" dirty="0" smtClean="0"/>
              <a:t>left by 10 pixels per step</a:t>
            </a:r>
          </a:p>
          <a:p>
            <a:pPr marL="0" indent="0">
              <a:buNone/>
            </a:pPr>
            <a:r>
              <a:rPr lang="en-US" altLang="zh-TW" sz="2400" dirty="0" smtClean="0"/>
              <a:t>[2%] k) Shift the image from left </a:t>
            </a:r>
            <a:r>
              <a:rPr lang="en-US" altLang="zh-TW" sz="2400" dirty="0"/>
              <a:t>to </a:t>
            </a:r>
            <a:r>
              <a:rPr lang="en-US" altLang="zh-TW" sz="2400" dirty="0" smtClean="0"/>
              <a:t>right </a:t>
            </a:r>
            <a:r>
              <a:rPr lang="en-US" altLang="zh-TW" sz="2400" dirty="0"/>
              <a:t>by 10 pixels per step</a:t>
            </a:r>
          </a:p>
          <a:p>
            <a:pPr marL="0" indent="0">
              <a:buNone/>
            </a:pPr>
            <a:r>
              <a:rPr lang="en-US" altLang="zh-TW" sz="2400" dirty="0" smtClean="0"/>
              <a:t>[2%] n) </a:t>
            </a:r>
            <a:r>
              <a:rPr lang="en-US" altLang="zh-TW" sz="2400" dirty="0"/>
              <a:t>Shift the image from </a:t>
            </a:r>
            <a:r>
              <a:rPr lang="en-US" altLang="zh-TW" sz="2400" dirty="0" smtClean="0"/>
              <a:t>right </a:t>
            </a:r>
            <a:r>
              <a:rPr lang="en-US" altLang="zh-TW" sz="2400" dirty="0"/>
              <a:t>to </a:t>
            </a:r>
            <a:r>
              <a:rPr lang="en-US" altLang="zh-TW" sz="2400" dirty="0" smtClean="0"/>
              <a:t>left </a:t>
            </a:r>
            <a:r>
              <a:rPr lang="en-US" altLang="zh-TW" sz="2400" dirty="0"/>
              <a:t>by </a:t>
            </a:r>
            <a:r>
              <a:rPr lang="en-US" altLang="zh-TW" sz="2400" dirty="0" smtClean="0"/>
              <a:t>40 </a:t>
            </a:r>
            <a:r>
              <a:rPr lang="en-US" altLang="zh-TW" sz="2400" dirty="0"/>
              <a:t>pixels per step</a:t>
            </a:r>
          </a:p>
          <a:p>
            <a:pPr marL="0" indent="0">
              <a:buNone/>
            </a:pPr>
            <a:r>
              <a:rPr lang="en-US" altLang="zh-TW" sz="2400" dirty="0" smtClean="0"/>
              <a:t>[2%] m) </a:t>
            </a:r>
            <a:r>
              <a:rPr lang="en-US" altLang="zh-TW" sz="2400" dirty="0"/>
              <a:t>Shift the image from </a:t>
            </a:r>
            <a:r>
              <a:rPr lang="en-US" altLang="zh-TW" sz="2400" dirty="0" smtClean="0"/>
              <a:t>left </a:t>
            </a:r>
            <a:r>
              <a:rPr lang="en-US" altLang="zh-TW" sz="2400" dirty="0"/>
              <a:t>to </a:t>
            </a:r>
            <a:r>
              <a:rPr lang="en-US" altLang="zh-TW" sz="2400" dirty="0" smtClean="0"/>
              <a:t>right </a:t>
            </a:r>
            <a:r>
              <a:rPr lang="en-US" altLang="zh-TW" sz="2400" dirty="0"/>
              <a:t>by </a:t>
            </a:r>
            <a:r>
              <a:rPr lang="en-US" altLang="zh-TW" sz="2400" dirty="0" smtClean="0"/>
              <a:t>40 </a:t>
            </a:r>
            <a:r>
              <a:rPr lang="en-US" altLang="zh-TW" sz="2400" dirty="0"/>
              <a:t>pixels per step</a:t>
            </a:r>
          </a:p>
          <a:p>
            <a:pPr marL="0" indent="0">
              <a:buNone/>
            </a:pPr>
            <a:r>
              <a:rPr lang="en-US" altLang="zh-TW" sz="2400" dirty="0" smtClean="0"/>
              <a:t>[6%] b</a:t>
            </a:r>
            <a:r>
              <a:rPr lang="en-US" altLang="zh-TW" sz="2400" dirty="0"/>
              <a:t>) </a:t>
            </a:r>
            <a:r>
              <a:rPr lang="en-US" altLang="zh-TW" sz="2400" dirty="0" smtClean="0"/>
              <a:t>The effect of “Brighten up” is correct.</a:t>
            </a:r>
          </a:p>
          <a:p>
            <a:pPr marL="0" indent="0">
              <a:buNone/>
            </a:pPr>
            <a:r>
              <a:rPr lang="en-US" altLang="zh-TW" sz="2400" dirty="0" smtClean="0"/>
              <a:t>[10%] if </a:t>
            </a:r>
            <a:r>
              <a:rPr lang="en-US" altLang="zh-TW" sz="2400" dirty="0"/>
              <a:t>the image is brightened up, its effect should be on when the image is being </a:t>
            </a:r>
            <a:r>
              <a:rPr lang="en-US" altLang="zh-TW" sz="2400" dirty="0" smtClean="0"/>
              <a:t>shifted. All cases (</a:t>
            </a:r>
            <a:r>
              <a:rPr lang="en-US" altLang="zh-TW" sz="2400" smtClean="0"/>
              <a:t>i.e., shifting </a:t>
            </a:r>
            <a:r>
              <a:rPr lang="en-US" altLang="zh-TW" sz="2400" dirty="0" smtClean="0"/>
              <a:t>images) must be correct.</a:t>
            </a:r>
            <a:endParaRPr lang="en-US" altLang="zh-TW" sz="2400" dirty="0"/>
          </a:p>
          <a:p>
            <a:pPr marL="0" indent="0">
              <a:buNone/>
            </a:pPr>
            <a:r>
              <a:rPr lang="en-US" altLang="zh-TW" sz="2400" dirty="0" smtClean="0"/>
              <a:t>[1%] q</a:t>
            </a:r>
            <a:r>
              <a:rPr lang="en-US" altLang="zh-TW" sz="2400" dirty="0"/>
              <a:t>) Show student name and ID. Then quit the program.</a:t>
            </a:r>
          </a:p>
          <a:p>
            <a:pPr marL="0" indent="0">
              <a:buNone/>
            </a:pPr>
            <a:endParaRPr lang="en-US" altLang="zh-TW" sz="2200" dirty="0"/>
          </a:p>
        </p:txBody>
      </p:sp>
      <p:pic>
        <p:nvPicPr>
          <p:cNvPr id="5" name="Picture 4"/>
          <p:cNvPicPr>
            <a:picLocks noChangeAspect="1"/>
          </p:cNvPicPr>
          <p:nvPr/>
        </p:nvPicPr>
        <p:blipFill rotWithShape="1">
          <a:blip r:embed="rId4"/>
          <a:srcRect l="29810" t="15588" r="30095" b="13133"/>
          <a:stretch/>
        </p:blipFill>
        <p:spPr>
          <a:xfrm>
            <a:off x="8899942" y="3971103"/>
            <a:ext cx="2730780" cy="2730780"/>
          </a:xfrm>
          <a:prstGeom prst="rect">
            <a:avLst/>
          </a:prstGeom>
        </p:spPr>
      </p:pic>
      <p:pic>
        <p:nvPicPr>
          <p:cNvPr id="6" name="image_interactive">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8493821" y="403802"/>
            <a:ext cx="3543022" cy="3421068"/>
          </a:xfrm>
          <a:prstGeom prst="rect">
            <a:avLst/>
          </a:prstGeom>
        </p:spPr>
      </p:pic>
    </p:spTree>
    <p:extLst>
      <p:ext uri="{BB962C8B-B14F-4D97-AF65-F5344CB8AC3E}">
        <p14:creationId xmlns:p14="http://schemas.microsoft.com/office/powerpoint/2010/main" val="759036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48623"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End</a:t>
            </a:r>
            <a:endParaRPr lang="en-US" dirty="0"/>
          </a:p>
        </p:txBody>
      </p:sp>
      <p:sp>
        <p:nvSpPr>
          <p:cNvPr id="3" name="Content Placeholder 2"/>
          <p:cNvSpPr>
            <a:spLocks noGrp="1"/>
          </p:cNvSpPr>
          <p:nvPr>
            <p:ph idx="1"/>
          </p:nvPr>
        </p:nvSpPr>
        <p:spPr/>
        <p:txBody>
          <a:bodyPr/>
          <a:lstStyle/>
          <a:p>
            <a:r>
              <a:rPr lang="en-US" dirty="0" smtClean="0"/>
              <a:t>Enjoy MATLAB Programming.</a:t>
            </a:r>
            <a:endParaRPr lang="en-US" dirty="0"/>
          </a:p>
        </p:txBody>
      </p:sp>
    </p:spTree>
    <p:extLst>
      <p:ext uri="{BB962C8B-B14F-4D97-AF65-F5344CB8AC3E}">
        <p14:creationId xmlns:p14="http://schemas.microsoft.com/office/powerpoint/2010/main" val="151198760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Content</a:t>
            </a:r>
            <a:endParaRPr lang="zh-TW" altLang="en-US" dirty="0"/>
          </a:p>
        </p:txBody>
      </p:sp>
      <p:sp>
        <p:nvSpPr>
          <p:cNvPr id="3" name="內容版面配置區 2"/>
          <p:cNvSpPr>
            <a:spLocks noGrp="1"/>
          </p:cNvSpPr>
          <p:nvPr>
            <p:ph idx="1"/>
          </p:nvPr>
        </p:nvSpPr>
        <p:spPr/>
        <p:txBody>
          <a:bodyPr/>
          <a:lstStyle/>
          <a:p>
            <a:pPr marL="0" indent="0">
              <a:buNone/>
            </a:pPr>
            <a:r>
              <a:rPr lang="en-US" altLang="zh-TW" dirty="0" smtClean="0"/>
              <a:t>There are four questions. You must answer all of them.</a:t>
            </a:r>
          </a:p>
          <a:p>
            <a:pPr marL="0" indent="0">
              <a:buNone/>
            </a:pPr>
            <a:endParaRPr lang="en-US" altLang="zh-TW" dirty="0"/>
          </a:p>
          <a:p>
            <a:pPr marL="0" indent="0">
              <a:buNone/>
            </a:pPr>
            <a:r>
              <a:rPr lang="en-US" altLang="zh-TW" dirty="0" smtClean="0"/>
              <a:t>Each program must be interactive. Deduct 5pt if the program is too slow to run.</a:t>
            </a:r>
            <a:endParaRPr lang="zh-TW" altLang="en-US" dirty="0"/>
          </a:p>
        </p:txBody>
      </p:sp>
    </p:spTree>
    <p:extLst>
      <p:ext uri="{BB962C8B-B14F-4D97-AF65-F5344CB8AC3E}">
        <p14:creationId xmlns:p14="http://schemas.microsoft.com/office/powerpoint/2010/main" val="351718260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About demo video</a:t>
            </a:r>
            <a:endParaRPr lang="en-US" dirty="0"/>
          </a:p>
        </p:txBody>
      </p:sp>
      <p:sp>
        <p:nvSpPr>
          <p:cNvPr id="3" name="Content Placeholder 2"/>
          <p:cNvSpPr>
            <a:spLocks noGrp="1"/>
          </p:cNvSpPr>
          <p:nvPr>
            <p:ph idx="1"/>
          </p:nvPr>
        </p:nvSpPr>
        <p:spPr/>
        <p:txBody>
          <a:bodyPr>
            <a:normAutofit/>
          </a:bodyPr>
          <a:lstStyle/>
          <a:p>
            <a:pPr marL="0" indent="0">
              <a:buNone/>
            </a:pPr>
            <a:r>
              <a:rPr lang="en-US" sz="3200" b="1" dirty="0" smtClean="0">
                <a:solidFill>
                  <a:srgbClr val="C00000"/>
                </a:solidFill>
              </a:rPr>
              <a:t>A demo video may have bugs. The demo video shows roughly the results. These results may not be exactly the same as the requirements. They are for your own reference. You must follow the instruction to finish your programs.</a:t>
            </a:r>
            <a:endParaRPr lang="en-US" sz="3200" b="1" dirty="0">
              <a:solidFill>
                <a:srgbClr val="C00000"/>
              </a:solidFill>
            </a:endParaRPr>
          </a:p>
        </p:txBody>
      </p:sp>
    </p:spTree>
    <p:extLst>
      <p:ext uri="{BB962C8B-B14F-4D97-AF65-F5344CB8AC3E}">
        <p14:creationId xmlns:p14="http://schemas.microsoft.com/office/powerpoint/2010/main" val="25117462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Program file name format</a:t>
            </a:r>
            <a:endParaRPr lang="en-US" dirty="0"/>
          </a:p>
        </p:txBody>
      </p:sp>
      <p:sp>
        <p:nvSpPr>
          <p:cNvPr id="3" name="Content Placeholder 2"/>
          <p:cNvSpPr>
            <a:spLocks noGrp="1"/>
          </p:cNvSpPr>
          <p:nvPr>
            <p:ph idx="1"/>
          </p:nvPr>
        </p:nvSpPr>
        <p:spPr>
          <a:xfrm>
            <a:off x="838200" y="1825624"/>
            <a:ext cx="10515600" cy="4818243"/>
          </a:xfrm>
        </p:spPr>
        <p:txBody>
          <a:bodyPr>
            <a:normAutofit fontScale="85000" lnSpcReduction="10000"/>
          </a:bodyPr>
          <a:lstStyle/>
          <a:p>
            <a:pPr marL="0" indent="0">
              <a:buNone/>
            </a:pPr>
            <a:r>
              <a:rPr lang="en-US" dirty="0" smtClean="0"/>
              <a:t>Write all your programs in a folder. The folder name is mat_midterm02_student_ID. For example, if your ID is 12345678, the folder name is mat_midterm02_12345678.</a:t>
            </a:r>
          </a:p>
          <a:p>
            <a:pPr marL="0" indent="0">
              <a:buNone/>
            </a:pPr>
            <a:endParaRPr lang="en-US" dirty="0" smtClean="0"/>
          </a:p>
          <a:p>
            <a:pPr marL="0" indent="0">
              <a:buNone/>
            </a:pPr>
            <a:r>
              <a:rPr lang="en-US" dirty="0" smtClean="0"/>
              <a:t>Zip the folder and upload it.</a:t>
            </a:r>
          </a:p>
          <a:p>
            <a:pPr marL="0" indent="0">
              <a:buNone/>
            </a:pPr>
            <a:endParaRPr lang="en-US" dirty="0" smtClean="0"/>
          </a:p>
          <a:p>
            <a:pPr marL="0" indent="0">
              <a:buNone/>
            </a:pPr>
            <a:r>
              <a:rPr lang="en-US" dirty="0" smtClean="0"/>
              <a:t>Write </a:t>
            </a:r>
            <a:r>
              <a:rPr lang="en-US" b="1" dirty="0"/>
              <a:t>a</a:t>
            </a:r>
            <a:r>
              <a:rPr lang="en-US" b="1" dirty="0" smtClean="0"/>
              <a:t> program for each problem </a:t>
            </a:r>
            <a:r>
              <a:rPr lang="en-US" dirty="0" smtClean="0"/>
              <a:t>in </a:t>
            </a:r>
            <a:r>
              <a:rPr lang="en-US" b="1" dirty="0" smtClean="0"/>
              <a:t>one</a:t>
            </a:r>
            <a:r>
              <a:rPr lang="en-US" dirty="0" smtClean="0"/>
              <a:t> </a:t>
            </a:r>
            <a:r>
              <a:rPr lang="en-US" b="1" dirty="0" smtClean="0"/>
              <a:t>file</a:t>
            </a:r>
            <a:r>
              <a:rPr lang="en-US" dirty="0" smtClean="0"/>
              <a:t>.</a:t>
            </a:r>
          </a:p>
          <a:p>
            <a:pPr marL="0" indent="0">
              <a:buNone/>
            </a:pPr>
            <a:r>
              <a:rPr lang="en-US" dirty="0" smtClean="0"/>
              <a:t>The file name is m02_X_yourStudentID.m, where</a:t>
            </a:r>
            <a:r>
              <a:rPr lang="zh-TW" altLang="en-US" dirty="0" smtClean="0"/>
              <a:t> </a:t>
            </a:r>
            <a:r>
              <a:rPr lang="en-US" altLang="zh-TW" dirty="0" smtClean="0"/>
              <a:t>X</a:t>
            </a:r>
            <a:r>
              <a:rPr lang="zh-TW" altLang="en-US" dirty="0" smtClean="0"/>
              <a:t> </a:t>
            </a:r>
            <a:r>
              <a:rPr lang="en-US" altLang="zh-TW" dirty="0" smtClean="0"/>
              <a:t>is the problem number.</a:t>
            </a:r>
            <a:endParaRPr lang="en-US" dirty="0" smtClean="0"/>
          </a:p>
          <a:p>
            <a:pPr marL="0" indent="0">
              <a:buNone/>
            </a:pPr>
            <a:r>
              <a:rPr lang="en-US" dirty="0" smtClean="0"/>
              <a:t>For example, if your student ID is 12345678 and the problem number is 3, then the file name must be </a:t>
            </a:r>
            <a:r>
              <a:rPr lang="en-US" b="1" dirty="0" smtClean="0">
                <a:solidFill>
                  <a:srgbClr val="0000FF"/>
                </a:solidFill>
              </a:rPr>
              <a:t>m02_3_12345678.m</a:t>
            </a:r>
            <a:r>
              <a:rPr lang="en-US" dirty="0" smtClean="0"/>
              <a:t>.</a:t>
            </a:r>
          </a:p>
          <a:p>
            <a:pPr marL="0" indent="0">
              <a:buNone/>
            </a:pPr>
            <a:endParaRPr lang="en-US" dirty="0" smtClean="0"/>
          </a:p>
          <a:p>
            <a:pPr marL="0" indent="0">
              <a:buNone/>
            </a:pPr>
            <a:r>
              <a:rPr lang="en-US" altLang="zh-TW" dirty="0" smtClean="0"/>
              <a:t>You must not </a:t>
            </a:r>
            <a:r>
              <a:rPr lang="en-US" altLang="zh-TW" dirty="0"/>
              <a:t>output all </a:t>
            </a:r>
            <a:r>
              <a:rPr lang="en-US" altLang="zh-TW" dirty="0" smtClean="0"/>
              <a:t>the intermediate </a:t>
            </a:r>
            <a:r>
              <a:rPr lang="en-US" altLang="zh-TW" dirty="0"/>
              <a:t>results</a:t>
            </a:r>
            <a:r>
              <a:rPr lang="en-US" altLang="zh-TW" dirty="0" smtClean="0"/>
              <a:t>.</a:t>
            </a:r>
            <a:endParaRPr lang="en-US" dirty="0" smtClean="0"/>
          </a:p>
          <a:p>
            <a:pPr marL="0" indent="0">
              <a:buNone/>
            </a:pPr>
            <a:r>
              <a:rPr lang="en-US" dirty="0" smtClean="0"/>
              <a:t>Output the results that are required only.</a:t>
            </a:r>
          </a:p>
        </p:txBody>
      </p:sp>
    </p:spTree>
    <p:extLst>
      <p:ext uri="{BB962C8B-B14F-4D97-AF65-F5344CB8AC3E}">
        <p14:creationId xmlns:p14="http://schemas.microsoft.com/office/powerpoint/2010/main" val="156358224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File content header</a:t>
            </a:r>
            <a:endParaRPr lang="en-US" dirty="0"/>
          </a:p>
        </p:txBody>
      </p:sp>
      <p:sp>
        <p:nvSpPr>
          <p:cNvPr id="3" name="Content Placeholder 2"/>
          <p:cNvSpPr>
            <a:spLocks noGrp="1"/>
          </p:cNvSpPr>
          <p:nvPr>
            <p:ph idx="1"/>
          </p:nvPr>
        </p:nvSpPr>
        <p:spPr/>
        <p:txBody>
          <a:bodyPr>
            <a:normAutofit fontScale="77500" lnSpcReduction="20000"/>
          </a:bodyPr>
          <a:lstStyle/>
          <a:p>
            <a:pPr marL="0" indent="0">
              <a:buNone/>
            </a:pPr>
            <a:r>
              <a:rPr lang="en-US" dirty="0" smtClean="0"/>
              <a:t>At the top of the file, write down your name, ID, email address, department, and date.</a:t>
            </a:r>
          </a:p>
          <a:p>
            <a:pPr marL="0" indent="0">
              <a:buNone/>
            </a:pPr>
            <a:endParaRPr lang="en-US" dirty="0"/>
          </a:p>
          <a:p>
            <a:pPr marL="0" indent="0">
              <a:buNone/>
            </a:pPr>
            <a:r>
              <a:rPr lang="en-US" dirty="0" smtClean="0"/>
              <a:t>%%%%%%%%%%%%%%%%%%%%%%%%%%%</a:t>
            </a:r>
          </a:p>
          <a:p>
            <a:pPr marL="0" indent="0">
              <a:buNone/>
            </a:pPr>
            <a:r>
              <a:rPr lang="en-US" dirty="0" smtClean="0"/>
              <a:t>% Midterm Number: …</a:t>
            </a:r>
          </a:p>
          <a:p>
            <a:pPr marL="0" indent="0">
              <a:buNone/>
            </a:pPr>
            <a:r>
              <a:rPr lang="en-US" dirty="0" smtClean="0"/>
              <a:t>% Problem number: …</a:t>
            </a:r>
          </a:p>
          <a:p>
            <a:pPr marL="0" indent="0">
              <a:buNone/>
            </a:pPr>
            <a:r>
              <a:rPr lang="en-US" dirty="0" smtClean="0"/>
              <a:t>% Student Name:  …</a:t>
            </a:r>
          </a:p>
          <a:p>
            <a:pPr marL="0" indent="0">
              <a:buNone/>
            </a:pPr>
            <a:r>
              <a:rPr lang="en-US" dirty="0" smtClean="0"/>
              <a:t>% Student ID: …</a:t>
            </a:r>
          </a:p>
          <a:p>
            <a:pPr marL="0" indent="0">
              <a:buNone/>
            </a:pPr>
            <a:r>
              <a:rPr lang="en-US" dirty="0" smtClean="0"/>
              <a:t>% Email address: …</a:t>
            </a:r>
          </a:p>
          <a:p>
            <a:pPr marL="0" indent="0">
              <a:buNone/>
            </a:pPr>
            <a:r>
              <a:rPr lang="en-US" dirty="0" smtClean="0"/>
              <a:t>% Department:</a:t>
            </a:r>
          </a:p>
          <a:p>
            <a:pPr marL="0" indent="0">
              <a:buNone/>
            </a:pPr>
            <a:r>
              <a:rPr lang="en-US" dirty="0" smtClean="0"/>
              <a:t>% Date: ….</a:t>
            </a:r>
          </a:p>
          <a:p>
            <a:pPr marL="0" indent="0">
              <a:buNone/>
            </a:pPr>
            <a:r>
              <a:rPr lang="en-US" dirty="0" smtClean="0"/>
              <a:t>%%%%%%%%%%%%%%%%%%%%%%%%%%%%</a:t>
            </a:r>
            <a:endParaRPr lang="en-US" dirty="0"/>
          </a:p>
        </p:txBody>
      </p:sp>
    </p:spTree>
    <p:extLst>
      <p:ext uri="{BB962C8B-B14F-4D97-AF65-F5344CB8AC3E}">
        <p14:creationId xmlns:p14="http://schemas.microsoft.com/office/powerpoint/2010/main" val="228758553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1883" y="0"/>
            <a:ext cx="10515600" cy="1325563"/>
          </a:xfrm>
        </p:spPr>
        <p:txBody>
          <a:bodyPr/>
          <a:lstStyle/>
          <a:p>
            <a:r>
              <a:rPr lang="en-US" altLang="zh-TW" dirty="0"/>
              <a:t>File content</a:t>
            </a:r>
            <a:endParaRPr lang="en-US" dirty="0"/>
          </a:p>
        </p:txBody>
      </p:sp>
      <p:sp>
        <p:nvSpPr>
          <p:cNvPr id="3" name="Content Placeholder 2"/>
          <p:cNvSpPr>
            <a:spLocks noGrp="1"/>
          </p:cNvSpPr>
          <p:nvPr>
            <p:ph idx="1"/>
          </p:nvPr>
        </p:nvSpPr>
        <p:spPr>
          <a:xfrm>
            <a:off x="601883" y="1825625"/>
            <a:ext cx="11030673" cy="4351338"/>
          </a:xfrm>
        </p:spPr>
        <p:txBody>
          <a:bodyPr/>
          <a:lstStyle/>
          <a:p>
            <a:pPr marL="0" indent="0">
              <a:buNone/>
            </a:pPr>
            <a:r>
              <a:rPr lang="en-US" dirty="0" smtClean="0"/>
              <a:t>For each problem, display the </a:t>
            </a:r>
            <a:r>
              <a:rPr lang="en-US" altLang="zh-TW" dirty="0"/>
              <a:t>problem </a:t>
            </a:r>
            <a:r>
              <a:rPr lang="en-US" dirty="0" smtClean="0"/>
              <a:t>number before showing the results.</a:t>
            </a:r>
          </a:p>
          <a:p>
            <a:pPr marL="0" indent="0">
              <a:buNone/>
            </a:pPr>
            <a:endParaRPr lang="en-US" dirty="0" smtClean="0"/>
          </a:p>
          <a:p>
            <a:pPr marL="0" indent="0">
              <a:buNone/>
            </a:pPr>
            <a:r>
              <a:rPr lang="en-US" dirty="0"/>
              <a:t>close all; clear; </a:t>
            </a:r>
            <a:r>
              <a:rPr lang="en-US" dirty="0" err="1"/>
              <a:t>clc</a:t>
            </a:r>
            <a:r>
              <a:rPr lang="en-US" dirty="0"/>
              <a:t>;		% close all windows</a:t>
            </a:r>
          </a:p>
          <a:p>
            <a:pPr marL="0" indent="0">
              <a:buNone/>
            </a:pPr>
            <a:r>
              <a:rPr lang="en-US" dirty="0"/>
              <a:t>                            </a:t>
            </a:r>
            <a:r>
              <a:rPr lang="en-US" dirty="0" smtClean="0"/>
              <a:t>		% </a:t>
            </a:r>
            <a:r>
              <a:rPr lang="en-US" dirty="0"/>
              <a:t>clear variables, and clear screen</a:t>
            </a:r>
          </a:p>
          <a:p>
            <a:pPr marL="0" indent="0">
              <a:buNone/>
            </a:pPr>
            <a:endParaRPr lang="en-US" dirty="0"/>
          </a:p>
          <a:p>
            <a:pPr marL="0" indent="0">
              <a:buNone/>
            </a:pPr>
            <a:r>
              <a:rPr lang="en-US" dirty="0" err="1"/>
              <a:t>disp</a:t>
            </a:r>
            <a:r>
              <a:rPr lang="en-US" dirty="0"/>
              <a:t>('Midterm Problem </a:t>
            </a:r>
            <a:r>
              <a:rPr lang="en-US" dirty="0" smtClean="0"/>
              <a:t>2.1</a:t>
            </a:r>
            <a:r>
              <a:rPr lang="en-US" dirty="0"/>
              <a:t>') 	% show Midterm Problem </a:t>
            </a:r>
            <a:r>
              <a:rPr lang="en-US" dirty="0" smtClean="0"/>
              <a:t>2.1</a:t>
            </a:r>
            <a:endParaRPr lang="en-US" dirty="0"/>
          </a:p>
        </p:txBody>
      </p:sp>
    </p:spTree>
    <p:extLst>
      <p:ext uri="{BB962C8B-B14F-4D97-AF65-F5344CB8AC3E}">
        <p14:creationId xmlns:p14="http://schemas.microsoft.com/office/powerpoint/2010/main" val="238651424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a:xfrm>
            <a:off x="374495" y="-153832"/>
            <a:ext cx="7886700" cy="1325563"/>
          </a:xfrm>
        </p:spPr>
        <p:txBody>
          <a:bodyPr/>
          <a:lstStyle/>
          <a:p>
            <a:r>
              <a:rPr lang="en-US" altLang="zh-TW" dirty="0" smtClean="0"/>
              <a:t>(20%) </a:t>
            </a:r>
            <a:r>
              <a:rPr lang="en-US" altLang="zh-TW" dirty="0"/>
              <a:t>Problem </a:t>
            </a:r>
            <a:r>
              <a:rPr lang="en-US" altLang="zh-TW" dirty="0" smtClean="0"/>
              <a:t>2.1.  Curve Filling</a:t>
            </a:r>
            <a:endParaRPr lang="en-US" altLang="en-US" sz="1800" dirty="0">
              <a:latin typeface="Arial" panose="020B0604020202020204" pitchFamily="34" charset="0"/>
              <a:cs typeface="Arial" panose="020B0604020202020204" pitchFamily="34" charset="0"/>
            </a:endParaRPr>
          </a:p>
        </p:txBody>
      </p:sp>
      <p:sp>
        <p:nvSpPr>
          <p:cNvPr id="29699" name="Rectangle 2"/>
          <p:cNvSpPr>
            <a:spLocks noChangeArrowheads="1"/>
          </p:cNvSpPr>
          <p:nvPr/>
        </p:nvSpPr>
        <p:spPr bwMode="auto">
          <a:xfrm>
            <a:off x="374495" y="1137851"/>
            <a:ext cx="11353800" cy="50167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Tahoma" panose="020B0604030504040204" pitchFamily="34" charset="0"/>
              </a:defRPr>
            </a:lvl1pPr>
            <a:lvl2pPr marL="742950" indent="-285750">
              <a:defRPr>
                <a:solidFill>
                  <a:schemeClr val="tx1"/>
                </a:solidFill>
                <a:latin typeface="Tahoma" panose="020B0604030504040204" pitchFamily="34" charset="0"/>
              </a:defRPr>
            </a:lvl2pPr>
            <a:lvl3pPr marL="1143000" indent="-228600">
              <a:defRPr>
                <a:solidFill>
                  <a:schemeClr val="tx1"/>
                </a:solidFill>
                <a:latin typeface="Tahoma" panose="020B0604030504040204" pitchFamily="34" charset="0"/>
              </a:defRPr>
            </a:lvl3pPr>
            <a:lvl4pPr marL="1600200" indent="-228600">
              <a:defRPr>
                <a:solidFill>
                  <a:schemeClr val="tx1"/>
                </a:solidFill>
                <a:latin typeface="Tahoma" panose="020B0604030504040204" pitchFamily="34" charset="0"/>
              </a:defRPr>
            </a:lvl4pPr>
            <a:lvl5pPr marL="2057400" indent="-22860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r>
              <a:rPr lang="en-US" altLang="en-US" sz="2000" dirty="0" smtClean="0">
                <a:latin typeface="Courier New" panose="02070309020205020404" pitchFamily="49" charset="0"/>
                <a:cs typeface="Courier New" panose="02070309020205020404" pitchFamily="49" charset="0"/>
              </a:rPr>
              <a:t>There are two curves which are plotted in the polar and Cartesian coordinate systems, respectively.</a:t>
            </a:r>
          </a:p>
          <a:p>
            <a:endParaRPr lang="en-US" altLang="en-US" sz="2000" dirty="0" smtClean="0">
              <a:latin typeface="Courier New" panose="02070309020205020404" pitchFamily="49" charset="0"/>
              <a:cs typeface="Courier New" panose="02070309020205020404" pitchFamily="49" charset="0"/>
            </a:endParaRPr>
          </a:p>
          <a:p>
            <a:r>
              <a:rPr lang="en-US" altLang="en-US" sz="2000" dirty="0" smtClean="0">
                <a:latin typeface="Courier New" panose="02070309020205020404" pitchFamily="49" charset="0"/>
                <a:cs typeface="Courier New" panose="02070309020205020404" pitchFamily="49" charset="0"/>
              </a:rPr>
              <a:t>Write a program to reproduce the animation result which </a:t>
            </a:r>
            <a:r>
              <a:rPr lang="en-US" altLang="en-US" sz="2000" b="1" dirty="0" smtClean="0">
                <a:latin typeface="Courier New" panose="02070309020205020404" pitchFamily="49" charset="0"/>
                <a:cs typeface="Courier New" panose="02070309020205020404" pitchFamily="49" charset="0"/>
              </a:rPr>
              <a:t>must be similar </a:t>
            </a:r>
            <a:r>
              <a:rPr lang="en-US" altLang="en-US" sz="2000" dirty="0" smtClean="0">
                <a:latin typeface="Courier New" panose="02070309020205020404" pitchFamily="49" charset="0"/>
                <a:cs typeface="Courier New" panose="02070309020205020404" pitchFamily="49" charset="0"/>
              </a:rPr>
              <a:t>to the example. The colors can be different from the example.</a:t>
            </a:r>
          </a:p>
          <a:p>
            <a:endParaRPr lang="en-US" altLang="en-US" sz="2000" dirty="0" smtClean="0">
              <a:latin typeface="Courier New" panose="02070309020205020404" pitchFamily="49" charset="0"/>
              <a:cs typeface="Courier New" panose="02070309020205020404" pitchFamily="49" charset="0"/>
            </a:endParaRPr>
          </a:p>
          <a:p>
            <a:r>
              <a:rPr lang="en-US" altLang="en-US" sz="2000" dirty="0" smtClean="0">
                <a:latin typeface="Courier New" panose="02070309020205020404" pitchFamily="49" charset="0"/>
                <a:cs typeface="Courier New" panose="02070309020205020404" pitchFamily="49" charset="0"/>
              </a:rPr>
              <a:t>Curve 1 (must be in the polar coordinate system):</a:t>
            </a:r>
          </a:p>
          <a:p>
            <a:r>
              <a:rPr lang="en-US" altLang="en-US" sz="2000" dirty="0" smtClean="0">
                <a:latin typeface="Courier New" panose="02070309020205020404" pitchFamily="49" charset="0"/>
                <a:cs typeface="Courier New" panose="02070309020205020404" pitchFamily="49" charset="0"/>
              </a:rPr>
              <a:t>a = 10;</a:t>
            </a:r>
            <a:endParaRPr lang="en-US" altLang="en-US" sz="2000" dirty="0">
              <a:latin typeface="Courier New" panose="02070309020205020404" pitchFamily="49" charset="0"/>
              <a:cs typeface="Courier New" panose="02070309020205020404" pitchFamily="49" charset="0"/>
            </a:endParaRPr>
          </a:p>
          <a:p>
            <a:r>
              <a:rPr lang="en-US" altLang="en-US" sz="2000" dirty="0" smtClean="0">
                <a:latin typeface="Courier New" panose="02070309020205020404" pitchFamily="49" charset="0"/>
                <a:cs typeface="Courier New" panose="02070309020205020404" pitchFamily="49" charset="0"/>
              </a:rPr>
              <a:t>x </a:t>
            </a:r>
            <a:r>
              <a:rPr lang="en-US" altLang="en-US" sz="2000" dirty="0">
                <a:latin typeface="Courier New" panose="02070309020205020404" pitchFamily="49" charset="0"/>
                <a:cs typeface="Courier New" panose="02070309020205020404" pitchFamily="49" charset="0"/>
              </a:rPr>
              <a:t>= [-4*pi:0.1:-eps eps:0.1:pi*4</a:t>
            </a:r>
            <a:r>
              <a:rPr lang="en-US" altLang="en-US" sz="2000" dirty="0" smtClean="0">
                <a:latin typeface="Courier New" panose="02070309020205020404" pitchFamily="49" charset="0"/>
                <a:cs typeface="Courier New" panose="02070309020205020404" pitchFamily="49" charset="0"/>
              </a:rPr>
              <a:t>];</a:t>
            </a:r>
          </a:p>
          <a:p>
            <a:r>
              <a:rPr lang="en-US" altLang="en-US" sz="2000" dirty="0" smtClean="0">
                <a:latin typeface="Courier New" panose="02070309020205020404" pitchFamily="49" charset="0"/>
                <a:cs typeface="Courier New" panose="02070309020205020404" pitchFamily="49" charset="0"/>
              </a:rPr>
              <a:t>r </a:t>
            </a:r>
            <a:r>
              <a:rPr lang="en-US" altLang="en-US" sz="2000" dirty="0">
                <a:latin typeface="Courier New" panose="02070309020205020404" pitchFamily="49" charset="0"/>
                <a:cs typeface="Courier New" panose="02070309020205020404" pitchFamily="49" charset="0"/>
              </a:rPr>
              <a:t>= a * sin(x) / x;</a:t>
            </a:r>
          </a:p>
          <a:p>
            <a:endParaRPr lang="en-US" altLang="en-US" sz="2000" dirty="0">
              <a:latin typeface="Courier New" panose="02070309020205020404" pitchFamily="49" charset="0"/>
              <a:cs typeface="Courier New" panose="02070309020205020404" pitchFamily="49" charset="0"/>
            </a:endParaRPr>
          </a:p>
          <a:p>
            <a:r>
              <a:rPr lang="en-US" altLang="en-US" sz="2000" dirty="0">
                <a:latin typeface="Courier New" panose="02070309020205020404" pitchFamily="49" charset="0"/>
                <a:cs typeface="Courier New" panose="02070309020205020404" pitchFamily="49" charset="0"/>
              </a:rPr>
              <a:t>Curve </a:t>
            </a:r>
            <a:r>
              <a:rPr lang="en-US" altLang="en-US" sz="2000" dirty="0" smtClean="0">
                <a:latin typeface="Courier New" panose="02070309020205020404" pitchFamily="49" charset="0"/>
                <a:cs typeface="Courier New" panose="02070309020205020404" pitchFamily="49" charset="0"/>
              </a:rPr>
              <a:t>2 </a:t>
            </a:r>
            <a:r>
              <a:rPr lang="en-US" altLang="en-US" sz="2000" dirty="0">
                <a:latin typeface="Courier New" panose="02070309020205020404" pitchFamily="49" charset="0"/>
                <a:cs typeface="Courier New" panose="02070309020205020404" pitchFamily="49" charset="0"/>
              </a:rPr>
              <a:t>(must </a:t>
            </a:r>
            <a:r>
              <a:rPr lang="en-US" altLang="en-US" sz="2000" dirty="0" smtClean="0">
                <a:latin typeface="Courier New" panose="02070309020205020404" pitchFamily="49" charset="0"/>
                <a:cs typeface="Courier New" panose="02070309020205020404" pitchFamily="49" charset="0"/>
              </a:rPr>
              <a:t>be in </a:t>
            </a:r>
            <a:r>
              <a:rPr lang="en-US" altLang="en-US" sz="2000" dirty="0">
                <a:latin typeface="Courier New" panose="02070309020205020404" pitchFamily="49" charset="0"/>
                <a:cs typeface="Courier New" panose="02070309020205020404" pitchFamily="49" charset="0"/>
              </a:rPr>
              <a:t>the </a:t>
            </a:r>
            <a:r>
              <a:rPr lang="en-US" altLang="en-US" sz="2000" dirty="0" smtClean="0">
                <a:latin typeface="Courier New" panose="02070309020205020404" pitchFamily="49" charset="0"/>
                <a:cs typeface="Courier New" panose="02070309020205020404" pitchFamily="49" charset="0"/>
              </a:rPr>
              <a:t>Cartesian </a:t>
            </a:r>
            <a:r>
              <a:rPr lang="en-US" altLang="en-US" sz="2000" dirty="0">
                <a:latin typeface="Courier New" panose="02070309020205020404" pitchFamily="49" charset="0"/>
                <a:cs typeface="Courier New" panose="02070309020205020404" pitchFamily="49" charset="0"/>
              </a:rPr>
              <a:t>coordinate system</a:t>
            </a:r>
            <a:r>
              <a:rPr lang="en-US" altLang="en-US" sz="2000" dirty="0" smtClean="0">
                <a:latin typeface="Courier New" panose="02070309020205020404" pitchFamily="49" charset="0"/>
                <a:cs typeface="Courier New" panose="02070309020205020404" pitchFamily="49" charset="0"/>
              </a:rPr>
              <a:t>):</a:t>
            </a:r>
          </a:p>
          <a:p>
            <a:r>
              <a:rPr lang="fr-FR" altLang="en-US" sz="2000" dirty="0" smtClean="0">
                <a:latin typeface="Courier New" panose="02070309020205020404" pitchFamily="49" charset="0"/>
                <a:cs typeface="Courier New" panose="02070309020205020404" pitchFamily="49" charset="0"/>
              </a:rPr>
              <a:t>a </a:t>
            </a:r>
            <a:r>
              <a:rPr lang="fr-FR" altLang="en-US" sz="2000" dirty="0">
                <a:latin typeface="Courier New" panose="02070309020205020404" pitchFamily="49" charset="0"/>
                <a:cs typeface="Courier New" panose="02070309020205020404" pitchFamily="49" charset="0"/>
              </a:rPr>
              <a:t>= 5</a:t>
            </a:r>
            <a:r>
              <a:rPr lang="fr-FR" altLang="en-US" sz="2000" dirty="0" smtClean="0">
                <a:latin typeface="Courier New" panose="02070309020205020404" pitchFamily="49" charset="0"/>
                <a:cs typeface="Courier New" panose="02070309020205020404" pitchFamily="49" charset="0"/>
              </a:rPr>
              <a:t>; b </a:t>
            </a:r>
            <a:r>
              <a:rPr lang="fr-FR" altLang="en-US" sz="2000" dirty="0">
                <a:latin typeface="Courier New" panose="02070309020205020404" pitchFamily="49" charset="0"/>
                <a:cs typeface="Courier New" panose="02070309020205020404" pitchFamily="49" charset="0"/>
              </a:rPr>
              <a:t>= 15</a:t>
            </a:r>
            <a:r>
              <a:rPr lang="fr-FR" altLang="en-US" sz="2000" dirty="0" smtClean="0">
                <a:latin typeface="Courier New" panose="02070309020205020404" pitchFamily="49" charset="0"/>
                <a:cs typeface="Courier New" panose="02070309020205020404" pitchFamily="49" charset="0"/>
              </a:rPr>
              <a:t>; t </a:t>
            </a:r>
            <a:r>
              <a:rPr lang="fr-FR" altLang="en-US" sz="2000" dirty="0">
                <a:latin typeface="Courier New" panose="02070309020205020404" pitchFamily="49" charset="0"/>
                <a:cs typeface="Courier New" panose="02070309020205020404" pitchFamily="49" charset="0"/>
              </a:rPr>
              <a:t>= [0:0.1:6*pi</a:t>
            </a:r>
            <a:r>
              <a:rPr lang="fr-FR" altLang="en-US" sz="2000" dirty="0" smtClean="0">
                <a:latin typeface="Courier New" panose="02070309020205020404" pitchFamily="49" charset="0"/>
                <a:cs typeface="Courier New" panose="02070309020205020404" pitchFamily="49" charset="0"/>
              </a:rPr>
              <a:t>];</a:t>
            </a:r>
            <a:endParaRPr lang="en-US" altLang="en-US" sz="2000" dirty="0" smtClean="0">
              <a:latin typeface="Courier New" panose="02070309020205020404" pitchFamily="49" charset="0"/>
              <a:cs typeface="Courier New" panose="02070309020205020404" pitchFamily="49" charset="0"/>
            </a:endParaRPr>
          </a:p>
          <a:p>
            <a:r>
              <a:rPr lang="en-US" altLang="en-US" sz="2000" dirty="0" smtClean="0">
                <a:latin typeface="Courier New" panose="02070309020205020404" pitchFamily="49" charset="0"/>
                <a:cs typeface="Courier New" panose="02070309020205020404" pitchFamily="49" charset="0"/>
              </a:rPr>
              <a:t>x = (</a:t>
            </a:r>
            <a:r>
              <a:rPr lang="en-US" altLang="en-US" sz="2000" dirty="0" err="1" smtClean="0">
                <a:latin typeface="Courier New" panose="02070309020205020404" pitchFamily="49" charset="0"/>
                <a:cs typeface="Courier New" panose="02070309020205020404" pitchFamily="49" charset="0"/>
              </a:rPr>
              <a:t>a+b</a:t>
            </a:r>
            <a:r>
              <a:rPr lang="en-US" altLang="en-US" sz="2000" dirty="0" smtClean="0">
                <a:latin typeface="Courier New" panose="02070309020205020404" pitchFamily="49" charset="0"/>
                <a:cs typeface="Courier New" panose="02070309020205020404" pitchFamily="49" charset="0"/>
              </a:rPr>
              <a:t>)cos(t) – b*cos((a/b+1)t)</a:t>
            </a:r>
          </a:p>
          <a:p>
            <a:r>
              <a:rPr lang="en-US" altLang="en-US" sz="2000" dirty="0" smtClean="0">
                <a:latin typeface="Courier New" panose="02070309020205020404" pitchFamily="49" charset="0"/>
                <a:cs typeface="Courier New" panose="02070309020205020404" pitchFamily="49" charset="0"/>
              </a:rPr>
              <a:t>y = </a:t>
            </a:r>
            <a:r>
              <a:rPr lang="en-US" altLang="en-US" sz="2000" dirty="0">
                <a:latin typeface="Courier New" panose="02070309020205020404" pitchFamily="49" charset="0"/>
                <a:cs typeface="Courier New" panose="02070309020205020404" pitchFamily="49" charset="0"/>
              </a:rPr>
              <a:t>(</a:t>
            </a:r>
            <a:r>
              <a:rPr lang="en-US" altLang="en-US" sz="2000" dirty="0" err="1" smtClean="0">
                <a:latin typeface="Courier New" panose="02070309020205020404" pitchFamily="49" charset="0"/>
                <a:cs typeface="Courier New" panose="02070309020205020404" pitchFamily="49" charset="0"/>
              </a:rPr>
              <a:t>a+b</a:t>
            </a:r>
            <a:r>
              <a:rPr lang="en-US" altLang="en-US" sz="2000" dirty="0" smtClean="0">
                <a:latin typeface="Courier New" panose="02070309020205020404" pitchFamily="49" charset="0"/>
                <a:cs typeface="Courier New" panose="02070309020205020404" pitchFamily="49" charset="0"/>
              </a:rPr>
              <a:t>)sin(t) </a:t>
            </a:r>
            <a:r>
              <a:rPr lang="en-US" altLang="en-US" sz="2000" dirty="0">
                <a:latin typeface="Courier New" panose="02070309020205020404" pitchFamily="49" charset="0"/>
                <a:cs typeface="Courier New" panose="02070309020205020404" pitchFamily="49" charset="0"/>
              </a:rPr>
              <a:t>– </a:t>
            </a:r>
            <a:r>
              <a:rPr lang="en-US" altLang="en-US" sz="2000" dirty="0" smtClean="0">
                <a:latin typeface="Courier New" panose="02070309020205020404" pitchFamily="49" charset="0"/>
                <a:cs typeface="Courier New" panose="02070309020205020404" pitchFamily="49" charset="0"/>
              </a:rPr>
              <a:t>b*sin((a/b+1)t</a:t>
            </a:r>
            <a:r>
              <a:rPr lang="en-US" altLang="en-US" sz="2000" dirty="0">
                <a:latin typeface="Courier New" panose="02070309020205020404" pitchFamily="49" charset="0"/>
                <a:cs typeface="Courier New" panose="02070309020205020404" pitchFamily="49" charset="0"/>
              </a:rPr>
              <a:t>)</a:t>
            </a:r>
          </a:p>
          <a:p>
            <a:endParaRPr lang="en-US" altLang="en-US" sz="20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96868645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rotWithShape="1">
          <a:blip r:embed="rId2"/>
          <a:srcRect l="10125" t="13778" r="8125" b="10667"/>
          <a:stretch/>
        </p:blipFill>
        <p:spPr>
          <a:xfrm>
            <a:off x="19050" y="323850"/>
            <a:ext cx="12458700" cy="6477000"/>
          </a:xfrm>
          <a:prstGeom prst="rect">
            <a:avLst/>
          </a:prstGeom>
        </p:spPr>
      </p:pic>
      <p:sp>
        <p:nvSpPr>
          <p:cNvPr id="5" name="Rectangle 4"/>
          <p:cNvSpPr/>
          <p:nvPr/>
        </p:nvSpPr>
        <p:spPr>
          <a:xfrm>
            <a:off x="2728084" y="45522"/>
            <a:ext cx="1287532" cy="369332"/>
          </a:xfrm>
          <a:prstGeom prst="rect">
            <a:avLst/>
          </a:prstGeom>
        </p:spPr>
        <p:txBody>
          <a:bodyPr wrap="none">
            <a:spAutoFit/>
          </a:bodyPr>
          <a:lstStyle/>
          <a:p>
            <a:r>
              <a:rPr lang="en-US" altLang="en-US" dirty="0">
                <a:latin typeface="Courier New" panose="02070309020205020404" pitchFamily="49" charset="0"/>
                <a:cs typeface="Courier New" panose="02070309020205020404" pitchFamily="49" charset="0"/>
              </a:rPr>
              <a:t>Curve 1 </a:t>
            </a:r>
            <a:endParaRPr lang="en-US" dirty="0"/>
          </a:p>
        </p:txBody>
      </p:sp>
      <p:sp>
        <p:nvSpPr>
          <p:cNvPr id="6" name="Rectangle 5"/>
          <p:cNvSpPr/>
          <p:nvPr/>
        </p:nvSpPr>
        <p:spPr>
          <a:xfrm>
            <a:off x="9090784" y="-24844"/>
            <a:ext cx="1287532" cy="369332"/>
          </a:xfrm>
          <a:prstGeom prst="rect">
            <a:avLst/>
          </a:prstGeom>
        </p:spPr>
        <p:txBody>
          <a:bodyPr wrap="none">
            <a:spAutoFit/>
          </a:bodyPr>
          <a:lstStyle/>
          <a:p>
            <a:r>
              <a:rPr lang="en-US" altLang="en-US" dirty="0">
                <a:latin typeface="Courier New" panose="02070309020205020404" pitchFamily="49" charset="0"/>
                <a:cs typeface="Courier New" panose="02070309020205020404" pitchFamily="49" charset="0"/>
              </a:rPr>
              <a:t>Curve </a:t>
            </a:r>
            <a:r>
              <a:rPr lang="en-US" altLang="en-US" dirty="0" smtClean="0">
                <a:latin typeface="Courier New" panose="02070309020205020404" pitchFamily="49" charset="0"/>
                <a:cs typeface="Courier New" panose="02070309020205020404" pitchFamily="49" charset="0"/>
              </a:rPr>
              <a:t>2 </a:t>
            </a:r>
            <a:endParaRPr lang="en-US" dirty="0"/>
          </a:p>
        </p:txBody>
      </p:sp>
    </p:spTree>
    <p:extLst>
      <p:ext uri="{BB962C8B-B14F-4D97-AF65-F5344CB8AC3E}">
        <p14:creationId xmlns:p14="http://schemas.microsoft.com/office/powerpoint/2010/main" val="204834074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5919</TotalTime>
  <Words>1656</Words>
  <Application>Microsoft Office PowerPoint</Application>
  <PresentationFormat>Widescreen</PresentationFormat>
  <Paragraphs>178</Paragraphs>
  <Slides>24</Slides>
  <Notes>1</Notes>
  <HiddenSlides>0</HiddenSlides>
  <MMClips>5</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24</vt:i4>
      </vt:variant>
    </vt:vector>
  </HeadingPairs>
  <TitlesOfParts>
    <vt:vector size="33" baseType="lpstr">
      <vt:lpstr>新細明體</vt:lpstr>
      <vt:lpstr>Arial</vt:lpstr>
      <vt:lpstr>Calibri</vt:lpstr>
      <vt:lpstr>Calibri Light</vt:lpstr>
      <vt:lpstr>Cambria Math</vt:lpstr>
      <vt:lpstr>Courier New</vt:lpstr>
      <vt:lpstr>Symbol</vt:lpstr>
      <vt:lpstr>Wingdings</vt:lpstr>
      <vt:lpstr>Office Theme</vt:lpstr>
      <vt:lpstr>MATLAB Programming</vt:lpstr>
      <vt:lpstr>Midterm instruction</vt:lpstr>
      <vt:lpstr>Content</vt:lpstr>
      <vt:lpstr>About demo video</vt:lpstr>
      <vt:lpstr>Program file name format</vt:lpstr>
      <vt:lpstr>File content header</vt:lpstr>
      <vt:lpstr>File content</vt:lpstr>
      <vt:lpstr>(20%) Problem 2.1.  Curve Filling</vt:lpstr>
      <vt:lpstr>PowerPoint Presentation</vt:lpstr>
      <vt:lpstr>PowerPoint Presentation</vt:lpstr>
      <vt:lpstr>Problem 2.1 Marking scheme</vt:lpstr>
      <vt:lpstr> (20%) Problem 2.2.  Curve interpolation and extrapolation </vt:lpstr>
      <vt:lpstr>PowerPoint Presentation</vt:lpstr>
      <vt:lpstr>Problem 2.2 Marking scheme</vt:lpstr>
      <vt:lpstr>(25%) Problem 2.3. Planet trajectory and travel length</vt:lpstr>
      <vt:lpstr>Problem 2.3</vt:lpstr>
      <vt:lpstr>Problem 2.3</vt:lpstr>
      <vt:lpstr>Problem 2.3</vt:lpstr>
      <vt:lpstr>Problem 2.3</vt:lpstr>
      <vt:lpstr>(25%) Problem 2.3 Marking scheme</vt:lpstr>
      <vt:lpstr>(25 pts) Midterm Problem 2.4. Image manipulation</vt:lpstr>
      <vt:lpstr>PowerPoint Presentation</vt:lpstr>
      <vt:lpstr>(25 pts) Problem 2.4 Marking Scheme</vt:lpstr>
      <vt:lpstr>End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MATLAB</dc:title>
  <dc:creator>Windows User</dc:creator>
  <cp:lastModifiedBy>Windows User</cp:lastModifiedBy>
  <cp:revision>514</cp:revision>
  <dcterms:created xsi:type="dcterms:W3CDTF">2019-02-26T08:18:36Z</dcterms:created>
  <dcterms:modified xsi:type="dcterms:W3CDTF">2020-05-20T10:21:16Z</dcterms:modified>
</cp:coreProperties>
</file>

<file path=docProps/thumbnail.jpeg>
</file>